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0"/>
  </p:notesMasterIdLst>
  <p:sldIdLst>
    <p:sldId id="256" r:id="rId2"/>
    <p:sldId id="306" r:id="rId3"/>
    <p:sldId id="258" r:id="rId4"/>
    <p:sldId id="275" r:id="rId5"/>
    <p:sldId id="290" r:id="rId6"/>
    <p:sldId id="259" r:id="rId7"/>
    <p:sldId id="276" r:id="rId8"/>
    <p:sldId id="291" r:id="rId9"/>
    <p:sldId id="260" r:id="rId10"/>
    <p:sldId id="292" r:id="rId11"/>
    <p:sldId id="293" r:id="rId12"/>
    <p:sldId id="261" r:id="rId13"/>
    <p:sldId id="278" r:id="rId14"/>
    <p:sldId id="294" r:id="rId15"/>
    <p:sldId id="262" r:id="rId16"/>
    <p:sldId id="279" r:id="rId17"/>
    <p:sldId id="297" r:id="rId18"/>
    <p:sldId id="298" r:id="rId19"/>
    <p:sldId id="263" r:id="rId20"/>
    <p:sldId id="280" r:id="rId21"/>
    <p:sldId id="299" r:id="rId22"/>
    <p:sldId id="264" r:id="rId23"/>
    <p:sldId id="281" r:id="rId24"/>
    <p:sldId id="300" r:id="rId25"/>
    <p:sldId id="301" r:id="rId26"/>
    <p:sldId id="302" r:id="rId27"/>
    <p:sldId id="266" r:id="rId28"/>
    <p:sldId id="283" r:id="rId29"/>
    <p:sldId id="303" r:id="rId30"/>
    <p:sldId id="267" r:id="rId31"/>
    <p:sldId id="284" r:id="rId32"/>
    <p:sldId id="304" r:id="rId33"/>
    <p:sldId id="269" r:id="rId34"/>
    <p:sldId id="285" r:id="rId35"/>
    <p:sldId id="305" r:id="rId36"/>
    <p:sldId id="270" r:id="rId37"/>
    <p:sldId id="286" r:id="rId38"/>
    <p:sldId id="295" r:id="rId39"/>
    <p:sldId id="271" r:id="rId40"/>
    <p:sldId id="287" r:id="rId41"/>
    <p:sldId id="296" r:id="rId42"/>
    <p:sldId id="272" r:id="rId43"/>
    <p:sldId id="288" r:id="rId44"/>
    <p:sldId id="308" r:id="rId45"/>
    <p:sldId id="309" r:id="rId46"/>
    <p:sldId id="273" r:id="rId47"/>
    <p:sldId id="289" r:id="rId48"/>
    <p:sldId id="274" r:id="rId4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243"/>
    <p:restoredTop sz="94674"/>
  </p:normalViewPr>
  <p:slideViewPr>
    <p:cSldViewPr snapToGrid="0" snapToObjects="1">
      <p:cViewPr varScale="1">
        <p:scale>
          <a:sx n="106" d="100"/>
          <a:sy n="106" d="100"/>
        </p:scale>
        <p:origin x="546"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C0C46D4-D134-274E-B1C6-63ABC6E58C48}" type="datetimeFigureOut">
              <a:rPr lang="en-US" smtClean="0"/>
              <a:t>10/5/2016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24FEBB5-AA4D-7240-935E-3EFA3CB16A3B}" type="slidenum">
              <a:rPr lang="en-US" smtClean="0"/>
              <a:t>‹#›</a:t>
            </a:fld>
            <a:endParaRPr lang="en-US"/>
          </a:p>
        </p:txBody>
      </p:sp>
    </p:spTree>
    <p:extLst>
      <p:ext uri="{BB962C8B-B14F-4D97-AF65-F5344CB8AC3E}">
        <p14:creationId xmlns:p14="http://schemas.microsoft.com/office/powerpoint/2010/main" val="19692525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4FEBB5-AA4D-7240-935E-3EFA3CB16A3B}" type="slidenum">
              <a:rPr lang="en-US" smtClean="0"/>
              <a:t>1</a:t>
            </a:fld>
            <a:endParaRPr lang="en-US"/>
          </a:p>
        </p:txBody>
      </p:sp>
    </p:spTree>
    <p:extLst>
      <p:ext uri="{BB962C8B-B14F-4D97-AF65-F5344CB8AC3E}">
        <p14:creationId xmlns:p14="http://schemas.microsoft.com/office/powerpoint/2010/main" val="14192690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4FEBB5-AA4D-7240-935E-3EFA3CB16A3B}" type="slidenum">
              <a:rPr lang="en-US" smtClean="0"/>
              <a:t>31</a:t>
            </a:fld>
            <a:endParaRPr lang="en-US"/>
          </a:p>
        </p:txBody>
      </p:sp>
    </p:spTree>
    <p:extLst>
      <p:ext uri="{BB962C8B-B14F-4D97-AF65-F5344CB8AC3E}">
        <p14:creationId xmlns:p14="http://schemas.microsoft.com/office/powerpoint/2010/main" val="11199970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4FEBB5-AA4D-7240-935E-3EFA3CB16A3B}" type="slidenum">
              <a:rPr lang="en-US" smtClean="0"/>
              <a:t>34</a:t>
            </a:fld>
            <a:endParaRPr lang="en-US"/>
          </a:p>
        </p:txBody>
      </p:sp>
    </p:spTree>
    <p:extLst>
      <p:ext uri="{BB962C8B-B14F-4D97-AF65-F5344CB8AC3E}">
        <p14:creationId xmlns:p14="http://schemas.microsoft.com/office/powerpoint/2010/main" val="13382788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4FEBB5-AA4D-7240-935E-3EFA3CB16A3B}" type="slidenum">
              <a:rPr lang="en-US" smtClean="0"/>
              <a:t>37</a:t>
            </a:fld>
            <a:endParaRPr lang="en-US"/>
          </a:p>
        </p:txBody>
      </p:sp>
    </p:spTree>
    <p:extLst>
      <p:ext uri="{BB962C8B-B14F-4D97-AF65-F5344CB8AC3E}">
        <p14:creationId xmlns:p14="http://schemas.microsoft.com/office/powerpoint/2010/main" val="15644293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4FEBB5-AA4D-7240-935E-3EFA3CB16A3B}" type="slidenum">
              <a:rPr lang="en-US" smtClean="0"/>
              <a:t>40</a:t>
            </a:fld>
            <a:endParaRPr lang="en-US"/>
          </a:p>
        </p:txBody>
      </p:sp>
    </p:spTree>
    <p:extLst>
      <p:ext uri="{BB962C8B-B14F-4D97-AF65-F5344CB8AC3E}">
        <p14:creationId xmlns:p14="http://schemas.microsoft.com/office/powerpoint/2010/main" val="15596659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4FEBB5-AA4D-7240-935E-3EFA3CB16A3B}" type="slidenum">
              <a:rPr lang="en-US" smtClean="0"/>
              <a:t>43</a:t>
            </a:fld>
            <a:endParaRPr lang="en-US"/>
          </a:p>
        </p:txBody>
      </p:sp>
    </p:spTree>
    <p:extLst>
      <p:ext uri="{BB962C8B-B14F-4D97-AF65-F5344CB8AC3E}">
        <p14:creationId xmlns:p14="http://schemas.microsoft.com/office/powerpoint/2010/main" val="2417183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4FEBB5-AA4D-7240-935E-3EFA3CB16A3B}" type="slidenum">
              <a:rPr lang="en-US" smtClean="0"/>
              <a:t>47</a:t>
            </a:fld>
            <a:endParaRPr lang="en-US"/>
          </a:p>
        </p:txBody>
      </p:sp>
    </p:spTree>
    <p:extLst>
      <p:ext uri="{BB962C8B-B14F-4D97-AF65-F5344CB8AC3E}">
        <p14:creationId xmlns:p14="http://schemas.microsoft.com/office/powerpoint/2010/main" val="4123075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4FEBB5-AA4D-7240-935E-3EFA3CB16A3B}" type="slidenum">
              <a:rPr lang="en-US" smtClean="0"/>
              <a:t>48</a:t>
            </a:fld>
            <a:endParaRPr lang="en-US"/>
          </a:p>
        </p:txBody>
      </p:sp>
    </p:spTree>
    <p:extLst>
      <p:ext uri="{BB962C8B-B14F-4D97-AF65-F5344CB8AC3E}">
        <p14:creationId xmlns:p14="http://schemas.microsoft.com/office/powerpoint/2010/main" val="2088335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4FEBB5-AA4D-7240-935E-3EFA3CB16A3B}" type="slidenum">
              <a:rPr lang="en-US" smtClean="0"/>
              <a:t>4</a:t>
            </a:fld>
            <a:endParaRPr lang="en-US"/>
          </a:p>
        </p:txBody>
      </p:sp>
    </p:spTree>
    <p:extLst>
      <p:ext uri="{BB962C8B-B14F-4D97-AF65-F5344CB8AC3E}">
        <p14:creationId xmlns:p14="http://schemas.microsoft.com/office/powerpoint/2010/main" val="5230570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4FEBB5-AA4D-7240-935E-3EFA3CB16A3B}" type="slidenum">
              <a:rPr lang="en-US" smtClean="0"/>
              <a:t>7</a:t>
            </a:fld>
            <a:endParaRPr lang="en-US"/>
          </a:p>
        </p:txBody>
      </p:sp>
    </p:spTree>
    <p:extLst>
      <p:ext uri="{BB962C8B-B14F-4D97-AF65-F5344CB8AC3E}">
        <p14:creationId xmlns:p14="http://schemas.microsoft.com/office/powerpoint/2010/main" val="9310047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4FEBB5-AA4D-7240-935E-3EFA3CB16A3B}" type="slidenum">
              <a:rPr lang="en-US" smtClean="0"/>
              <a:t>10</a:t>
            </a:fld>
            <a:endParaRPr lang="en-US"/>
          </a:p>
        </p:txBody>
      </p:sp>
    </p:spTree>
    <p:extLst>
      <p:ext uri="{BB962C8B-B14F-4D97-AF65-F5344CB8AC3E}">
        <p14:creationId xmlns:p14="http://schemas.microsoft.com/office/powerpoint/2010/main" val="5941124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4FEBB5-AA4D-7240-935E-3EFA3CB16A3B}" type="slidenum">
              <a:rPr lang="en-US" smtClean="0"/>
              <a:t>13</a:t>
            </a:fld>
            <a:endParaRPr lang="en-US"/>
          </a:p>
        </p:txBody>
      </p:sp>
    </p:spTree>
    <p:extLst>
      <p:ext uri="{BB962C8B-B14F-4D97-AF65-F5344CB8AC3E}">
        <p14:creationId xmlns:p14="http://schemas.microsoft.com/office/powerpoint/2010/main" val="18211439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4FEBB5-AA4D-7240-935E-3EFA3CB16A3B}" type="slidenum">
              <a:rPr lang="en-US" smtClean="0"/>
              <a:t>16</a:t>
            </a:fld>
            <a:endParaRPr lang="en-US"/>
          </a:p>
        </p:txBody>
      </p:sp>
    </p:spTree>
    <p:extLst>
      <p:ext uri="{BB962C8B-B14F-4D97-AF65-F5344CB8AC3E}">
        <p14:creationId xmlns:p14="http://schemas.microsoft.com/office/powerpoint/2010/main" val="6551480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4FEBB5-AA4D-7240-935E-3EFA3CB16A3B}" type="slidenum">
              <a:rPr lang="en-US" smtClean="0"/>
              <a:t>20</a:t>
            </a:fld>
            <a:endParaRPr lang="en-US"/>
          </a:p>
        </p:txBody>
      </p:sp>
    </p:spTree>
    <p:extLst>
      <p:ext uri="{BB962C8B-B14F-4D97-AF65-F5344CB8AC3E}">
        <p14:creationId xmlns:p14="http://schemas.microsoft.com/office/powerpoint/2010/main" val="7749305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4FEBB5-AA4D-7240-935E-3EFA3CB16A3B}" type="slidenum">
              <a:rPr lang="en-US" smtClean="0"/>
              <a:t>23</a:t>
            </a:fld>
            <a:endParaRPr lang="en-US"/>
          </a:p>
        </p:txBody>
      </p:sp>
    </p:spTree>
    <p:extLst>
      <p:ext uri="{BB962C8B-B14F-4D97-AF65-F5344CB8AC3E}">
        <p14:creationId xmlns:p14="http://schemas.microsoft.com/office/powerpoint/2010/main" val="4311321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4FEBB5-AA4D-7240-935E-3EFA3CB16A3B}" type="slidenum">
              <a:rPr lang="en-US" smtClean="0"/>
              <a:t>28</a:t>
            </a:fld>
            <a:endParaRPr lang="en-US"/>
          </a:p>
        </p:txBody>
      </p:sp>
    </p:spTree>
    <p:extLst>
      <p:ext uri="{BB962C8B-B14F-4D97-AF65-F5344CB8AC3E}">
        <p14:creationId xmlns:p14="http://schemas.microsoft.com/office/powerpoint/2010/main" val="3072274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n-US"/>
              <a:t>Click to edit Master title style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9334D819-9F07-4261-B09B-9E467E5D9002}" type="datetimeFigureOut">
              <a:rPr lang="en-US" dirty="0"/>
              <a:pPr/>
              <a:t>10/5/2016</a:t>
            </a:fld>
            <a:endParaRPr lang="en-US" dirty="0"/>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dirty="0"/>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71766878-3199-4EAB-94E7-2D6D11070E14}" type="slidenum">
              <a:rPr lang="en-US" dirty="0"/>
              <a:pPr/>
              <a:t>‹#›</a:t>
            </a:fld>
            <a:endParaRPr lang="en-US" dirty="0"/>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10/5/2016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10/5/2016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10/5/2016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9334D819-9F07-4261-B09B-9E467E5D9002}" type="datetimeFigureOut">
              <a:rPr lang="en-US" dirty="0"/>
              <a:pPr/>
              <a:t>10/5/2016</a:t>
            </a:fld>
            <a:endParaRPr lang="en-US" dirty="0"/>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71766878-3199-4EAB-94E7-2D6D11070E14}" type="slidenum">
              <a:rPr lang="en-US" dirty="0"/>
              <a:pPr/>
              <a:t>‹#›</a:t>
            </a:fld>
            <a:endParaRPr lang="en-US" dirty="0"/>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334D819-9F07-4261-B09B-9E467E5D9002}" type="datetimeFigureOut">
              <a:rPr lang="en-US" dirty="0"/>
              <a:t>10/5/2016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334D819-9F07-4261-B09B-9E467E5D9002}" type="datetimeFigureOut">
              <a:rPr lang="en-US" dirty="0"/>
              <a:t>10/5/2016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334D819-9F07-4261-B09B-9E467E5D9002}" type="datetimeFigureOut">
              <a:rPr lang="en-US" dirty="0"/>
              <a:t>10/5/2016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34D819-9F07-4261-B09B-9E467E5D9002}" type="datetimeFigureOut">
              <a:rPr lang="en-US" dirty="0"/>
              <a:t>10/5/2016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65051" y="6375679"/>
            <a:ext cx="1233355" cy="348462"/>
          </a:xfrm>
        </p:spPr>
        <p:txBody>
          <a:bodyPr/>
          <a:lstStyle/>
          <a:p>
            <a:fld id="{9334D819-9F07-4261-B09B-9E467E5D9002}" type="datetimeFigureOut">
              <a:rPr lang="en-US" dirty="0"/>
              <a:t>10/5/2016</a:t>
            </a:fld>
            <a:endParaRPr lang="en-US" dirty="0"/>
          </a:p>
        </p:txBody>
      </p:sp>
      <p:sp>
        <p:nvSpPr>
          <p:cNvPr id="6" name="Footer Placeholder 5"/>
          <p:cNvSpPr>
            <a:spLocks noGrp="1"/>
          </p:cNvSpPr>
          <p:nvPr>
            <p:ph type="ftr" sz="quarter" idx="11"/>
          </p:nvPr>
        </p:nvSpPr>
        <p:spPr>
          <a:xfrm>
            <a:off x="2103620" y="6375679"/>
            <a:ext cx="3482179" cy="345796"/>
          </a:xfrm>
        </p:spPr>
        <p:txBody>
          <a:bodyPr/>
          <a:lstStyle/>
          <a:p>
            <a:endParaRPr lang="en-US" dirty="0"/>
          </a:p>
        </p:txBody>
      </p:sp>
      <p:sp>
        <p:nvSpPr>
          <p:cNvPr id="7" name="Slide Number Placeholder 6"/>
          <p:cNvSpPr>
            <a:spLocks noGrp="1"/>
          </p:cNvSpPr>
          <p:nvPr>
            <p:ph type="sldNum" sz="quarter" idx="12"/>
          </p:nvPr>
        </p:nvSpPr>
        <p:spPr>
          <a:xfrm>
            <a:off x="5691014" y="6375679"/>
            <a:ext cx="1232456" cy="345796"/>
          </a:xfrm>
        </p:spPr>
        <p:txBody>
          <a:bodyPr/>
          <a:lstStyle/>
          <a:p>
            <a:fld id="{71766878-3199-4EAB-94E7-2D6D11070E14}" type="slidenum">
              <a:rPr lang="en-US" dirty="0"/>
              <a:t>‹#›</a:t>
            </a:fld>
            <a:endParaRPr lang="en-US" dirty="0"/>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extLst mod="1">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n-US"/>
              <a:t>Click to edit Master title style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65950" y="6375679"/>
            <a:ext cx="1232456" cy="348462"/>
          </a:xfrm>
        </p:spPr>
        <p:txBody>
          <a:bodyPr/>
          <a:lstStyle/>
          <a:p>
            <a:fld id="{9334D819-9F07-4261-B09B-9E467E5D9002}" type="datetimeFigureOut">
              <a:rPr lang="en-US" dirty="0"/>
              <a:t>10/5/2016</a:t>
            </a:fld>
            <a:endParaRPr lang="en-US" dirty="0"/>
          </a:p>
        </p:txBody>
      </p:sp>
      <p:sp>
        <p:nvSpPr>
          <p:cNvPr id="6" name="Footer Placeholder 5"/>
          <p:cNvSpPr>
            <a:spLocks noGrp="1"/>
          </p:cNvSpPr>
          <p:nvPr>
            <p:ph type="ftr" sz="quarter" idx="11"/>
          </p:nvPr>
        </p:nvSpPr>
        <p:spPr>
          <a:xfrm>
            <a:off x="2103621" y="6375679"/>
            <a:ext cx="3482178" cy="345796"/>
          </a:xfrm>
        </p:spPr>
        <p:txBody>
          <a:bodyPr/>
          <a:lstStyle/>
          <a:p>
            <a:endParaRPr lang="en-US" dirty="0"/>
          </a:p>
        </p:txBody>
      </p:sp>
      <p:sp>
        <p:nvSpPr>
          <p:cNvPr id="7" name="Slide Number Placeholder 6"/>
          <p:cNvSpPr>
            <a:spLocks noGrp="1"/>
          </p:cNvSpPr>
          <p:nvPr>
            <p:ph type="sldNum" sz="quarter" idx="12"/>
          </p:nvPr>
        </p:nvSpPr>
        <p:spPr>
          <a:xfrm>
            <a:off x="5687568" y="6375679"/>
            <a:ext cx="1234440" cy="345796"/>
          </a:xfrm>
        </p:spPr>
        <p:txBody>
          <a:bodyPr/>
          <a:lstStyle/>
          <a:p>
            <a:fld id="{71766878-3199-4EAB-94E7-2D6D11070E14}"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9334D819-9F07-4261-B09B-9E467E5D9002}" type="datetimeFigureOut">
              <a:rPr lang="en-US" dirty="0"/>
              <a:pPr/>
              <a:t>10/5/2016</a:t>
            </a:fld>
            <a:endParaRPr lang="en-US" dirty="0"/>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71766878-3199-4EAB-94E7-2D6D11070E14}" type="slidenum">
              <a:rPr lang="en-US" dirty="0"/>
              <a:pPr/>
              <a:t>‹#›</a:t>
            </a:fld>
            <a:endParaRPr lang="en-US" dirty="0"/>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0574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20574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hyperlink" Target="http://www.irs.gov/" TargetMode="External"/><Relationship Id="rId1" Type="http://schemas.openxmlformats.org/officeDocument/2006/relationships/slideLayout" Target="../slideLayouts/slideLayout1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3" Type="http://schemas.openxmlformats.org/officeDocument/2006/relationships/hyperlink" Target="https://www.law.cornell.edu/uscode/text/11/lii:usc:t:11:s:523:a:1:C" TargetMode="External"/><Relationship Id="rId2" Type="http://schemas.openxmlformats.org/officeDocument/2006/relationships/hyperlink" Target="https://www.law.cornell.edu/uscode/text/11/lii:usc:t:11:s:523:a:1:B" TargetMode="Externa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8" Type="http://schemas.openxmlformats.org/officeDocument/2006/relationships/hyperlink" Target="https://www.law.cornell.edu/uscode/text/11/lii:usc:t:11:s:507:a:8" TargetMode="External"/><Relationship Id="rId3" Type="http://schemas.openxmlformats.org/officeDocument/2006/relationships/hyperlink" Target="https://www.law.cornell.edu/uscode/text/11/1141" TargetMode="External"/><Relationship Id="rId7" Type="http://schemas.openxmlformats.org/officeDocument/2006/relationships/hyperlink" Target="https://www.law.cornell.edu/uscode/text/11/lii:usc:t:11:s:507:a:3" TargetMode="External"/><Relationship Id="rId2" Type="http://schemas.openxmlformats.org/officeDocument/2006/relationships/hyperlink" Target="https://www.law.cornell.edu/uscode/text/11/727" TargetMode="External"/><Relationship Id="rId1" Type="http://schemas.openxmlformats.org/officeDocument/2006/relationships/slideLayout" Target="../slideLayouts/slideLayout7.xml"/><Relationship Id="rId6" Type="http://schemas.openxmlformats.org/officeDocument/2006/relationships/hyperlink" Target="https://www.law.cornell.edu/uscode/text/11/lii:usc:t:11:s:1328:b" TargetMode="External"/><Relationship Id="rId5" Type="http://schemas.openxmlformats.org/officeDocument/2006/relationships/hyperlink" Target="https://www.law.cornell.edu/uscode/text/11/lii:usc:t:11:s:1228:b" TargetMode="External"/><Relationship Id="rId4" Type="http://schemas.openxmlformats.org/officeDocument/2006/relationships/hyperlink" Target="https://www.law.cornell.edu/uscode/text/11/lii:usc:t:11:s:1228:a" TargetMode="Externa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Can the </a:t>
            </a:r>
            <a:r>
              <a:rPr lang="en-US" dirty="0" err="1"/>
              <a:t>irs</a:t>
            </a:r>
            <a:r>
              <a:rPr lang="en-US" dirty="0"/>
              <a:t> do </a:t>
            </a:r>
            <a:r>
              <a:rPr lang="en-US" i="1" dirty="0"/>
              <a:t>that</a:t>
            </a:r>
            <a:r>
              <a:rPr lang="en-US" dirty="0"/>
              <a:t>?</a:t>
            </a:r>
          </a:p>
        </p:txBody>
      </p:sp>
      <p:sp>
        <p:nvSpPr>
          <p:cNvPr id="3" name="Subtitle 2"/>
          <p:cNvSpPr>
            <a:spLocks noGrp="1"/>
          </p:cNvSpPr>
          <p:nvPr>
            <p:ph type="subTitle" idx="1"/>
          </p:nvPr>
        </p:nvSpPr>
        <p:spPr>
          <a:xfrm>
            <a:off x="2215045" y="6235265"/>
            <a:ext cx="8045373" cy="512139"/>
          </a:xfrm>
        </p:spPr>
        <p:txBody>
          <a:bodyPr>
            <a:normAutofit/>
          </a:bodyPr>
          <a:lstStyle/>
          <a:p>
            <a:r>
              <a:rPr lang="en-US" dirty="0"/>
              <a:t>Karen J. Lapekas, JD, LLM</a:t>
            </a:r>
          </a:p>
          <a:p>
            <a:endParaRPr lang="en-US" dirty="0"/>
          </a:p>
        </p:txBody>
      </p:sp>
      <p:pic>
        <p:nvPicPr>
          <p:cNvPr id="5" name="Picture 4"/>
          <p:cNvPicPr>
            <a:picLocks noChangeAspect="1"/>
          </p:cNvPicPr>
          <p:nvPr/>
        </p:nvPicPr>
        <p:blipFill>
          <a:blip r:embed="rId3"/>
          <a:stretch>
            <a:fillRect/>
          </a:stretch>
        </p:blipFill>
        <p:spPr>
          <a:xfrm>
            <a:off x="8846453" y="4377849"/>
            <a:ext cx="3657966" cy="2420713"/>
          </a:xfrm>
          <a:prstGeom prst="rect">
            <a:avLst/>
          </a:prstGeom>
        </p:spPr>
      </p:pic>
      <p:sp>
        <p:nvSpPr>
          <p:cNvPr id="4" name="TextBox 3"/>
          <p:cNvSpPr txBox="1"/>
          <p:nvPr/>
        </p:nvSpPr>
        <p:spPr>
          <a:xfrm>
            <a:off x="9318925" y="6064983"/>
            <a:ext cx="2713022" cy="1015663"/>
          </a:xfrm>
          <a:prstGeom prst="rect">
            <a:avLst/>
          </a:prstGeom>
          <a:noFill/>
        </p:spPr>
        <p:txBody>
          <a:bodyPr wrap="square" rtlCol="0">
            <a:spAutoFit/>
          </a:bodyPr>
          <a:lstStyle/>
          <a:p>
            <a:pPr algn="ctr"/>
            <a:r>
              <a:rPr lang="es-AR" sz="1050" cap="small" dirty="0"/>
              <a:t>SER &amp; ASSOCIATES PLLC</a:t>
            </a:r>
            <a:endParaRPr lang="en-US" sz="1050" dirty="0"/>
          </a:p>
          <a:p>
            <a:pPr algn="ctr"/>
            <a:r>
              <a:rPr lang="es-AR" sz="1050" cap="small" dirty="0"/>
              <a:t>2100 Ponce de Leon </a:t>
            </a:r>
            <a:r>
              <a:rPr lang="es-AR" sz="1050" cap="small" dirty="0" err="1"/>
              <a:t>Blvd</a:t>
            </a:r>
            <a:r>
              <a:rPr lang="es-AR" sz="1050" cap="small" dirty="0"/>
              <a:t>., Suite 1180, Coral Gables, </a:t>
            </a:r>
            <a:r>
              <a:rPr lang="es-AR" sz="1050" cap="small" dirty="0" err="1"/>
              <a:t>Fl</a:t>
            </a:r>
            <a:r>
              <a:rPr lang="es-AR" sz="1050" cap="small" dirty="0"/>
              <a:t> 33134</a:t>
            </a:r>
            <a:endParaRPr lang="en-US" sz="1050" dirty="0"/>
          </a:p>
          <a:p>
            <a:pPr algn="ctr"/>
            <a:r>
              <a:rPr lang="es-AR" sz="1050" cap="small" dirty="0"/>
              <a:t> T: 305.222.7282; F:305.675.0703</a:t>
            </a:r>
            <a:endParaRPr lang="en-US" sz="1050" dirty="0"/>
          </a:p>
          <a:p>
            <a:r>
              <a:rPr lang="en-US" b="1" dirty="0"/>
              <a:t> </a:t>
            </a:r>
            <a:endParaRPr lang="en-US" dirty="0"/>
          </a:p>
        </p:txBody>
      </p:sp>
    </p:spTree>
    <p:extLst>
      <p:ext uri="{BB962C8B-B14F-4D97-AF65-F5344CB8AC3E}">
        <p14:creationId xmlns:p14="http://schemas.microsoft.com/office/powerpoint/2010/main" val="12338055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6600" dirty="0"/>
              <a:t>true</a:t>
            </a:r>
          </a:p>
        </p:txBody>
      </p:sp>
      <p:sp>
        <p:nvSpPr>
          <p:cNvPr id="5" name="Text Placeholder 4"/>
          <p:cNvSpPr>
            <a:spLocks noGrp="1"/>
          </p:cNvSpPr>
          <p:nvPr>
            <p:ph type="body" idx="1"/>
          </p:nvPr>
        </p:nvSpPr>
        <p:spPr/>
        <p:txBody>
          <a:bodyPr/>
          <a:lstStyle/>
          <a:p>
            <a:r>
              <a:rPr lang="en-US" dirty="0"/>
              <a:t>But it’s very rare, and avoidable.</a:t>
            </a:r>
          </a:p>
        </p:txBody>
      </p:sp>
    </p:spTree>
    <p:extLst>
      <p:ext uri="{BB962C8B-B14F-4D97-AF65-F5344CB8AC3E}">
        <p14:creationId xmlns:p14="http://schemas.microsoft.com/office/powerpoint/2010/main" val="8874200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820568" y="1186249"/>
            <a:ext cx="4140484" cy="1140431"/>
          </a:xfrm>
        </p:spPr>
        <p:txBody>
          <a:bodyPr>
            <a:noAutofit/>
          </a:bodyPr>
          <a:lstStyle/>
          <a:p>
            <a:r>
              <a:rPr lang="en-US" sz="2800" dirty="0"/>
              <a:t>Numerous </a:t>
            </a:r>
            <a:r>
              <a:rPr lang="en-US" sz="2800" dirty="0" err="1"/>
              <a:t>irs</a:t>
            </a:r>
            <a:r>
              <a:rPr lang="en-US" sz="2800" dirty="0"/>
              <a:t> policy considerations to overcome</a:t>
            </a:r>
          </a:p>
        </p:txBody>
      </p:sp>
      <p:sp>
        <p:nvSpPr>
          <p:cNvPr id="7" name="TextBox 6"/>
          <p:cNvSpPr txBox="1"/>
          <p:nvPr/>
        </p:nvSpPr>
        <p:spPr>
          <a:xfrm>
            <a:off x="296562" y="259491"/>
            <a:ext cx="6672649" cy="6740307"/>
          </a:xfrm>
          <a:prstGeom prst="rect">
            <a:avLst/>
          </a:prstGeom>
          <a:noFill/>
        </p:spPr>
        <p:txBody>
          <a:bodyPr wrap="square" rtlCol="0">
            <a:spAutoFit/>
          </a:bodyPr>
          <a:lstStyle/>
          <a:p>
            <a:r>
              <a:rPr lang="en-US" sz="2400" b="1" dirty="0"/>
              <a:t>IRS Policy Statement 5-34:</a:t>
            </a:r>
          </a:p>
          <a:p>
            <a:pPr algn="just"/>
            <a:endParaRPr lang="en-US" sz="2400" b="1" dirty="0"/>
          </a:p>
          <a:p>
            <a:pPr algn="just"/>
            <a:r>
              <a:rPr lang="en-US" sz="2400" dirty="0"/>
              <a:t>The facts of a case and alternative collection methods must be thoroughly considered before determining seizure of personal or business assets is appropriate. Taxpayer rights must be respected. The taxpayer's plan to resolve past due taxes while staying current with all future taxes will be considered. Opposing considerations must be carefully weighed, and the official responsible for making the decision to seize must be satisfied that other efforts have been made to collect the delinquent taxes without seizing. Alternatives to seizure and sale action may include an installment agreement, offer in compromise, notice of levy, or lien foreclosure. Seizure action is usually the last option in the collection process. </a:t>
            </a:r>
          </a:p>
          <a:p>
            <a:endParaRPr lang="en-US" sz="2400" dirty="0"/>
          </a:p>
        </p:txBody>
      </p:sp>
    </p:spTree>
    <p:extLst>
      <p:ext uri="{BB962C8B-B14F-4D97-AF65-F5344CB8AC3E}">
        <p14:creationId xmlns:p14="http://schemas.microsoft.com/office/powerpoint/2010/main" val="1188926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000" cap="none" dirty="0"/>
              <a:t>The IRS can take money from my spouse’s or children’s bank accounts.</a:t>
            </a:r>
          </a:p>
        </p:txBody>
      </p:sp>
      <p:sp>
        <p:nvSpPr>
          <p:cNvPr id="3" name="Subtitle 2"/>
          <p:cNvSpPr>
            <a:spLocks noGrp="1"/>
          </p:cNvSpPr>
          <p:nvPr>
            <p:ph type="subTitle" idx="1"/>
          </p:nvPr>
        </p:nvSpPr>
        <p:spPr>
          <a:xfrm>
            <a:off x="2215045" y="727248"/>
            <a:ext cx="8045373" cy="742279"/>
          </a:xfrm>
        </p:spPr>
        <p:txBody>
          <a:bodyPr>
            <a:noAutofit/>
          </a:bodyPr>
          <a:lstStyle/>
          <a:p>
            <a:r>
              <a:rPr lang="en-US" sz="5400" dirty="0"/>
              <a:t>True or false?</a:t>
            </a:r>
          </a:p>
        </p:txBody>
      </p:sp>
    </p:spTree>
    <p:extLst>
      <p:ext uri="{BB962C8B-B14F-4D97-AF65-F5344CB8AC3E}">
        <p14:creationId xmlns:p14="http://schemas.microsoft.com/office/powerpoint/2010/main" val="16290349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6600" dirty="0"/>
              <a:t>true</a:t>
            </a:r>
          </a:p>
        </p:txBody>
      </p:sp>
      <p:sp>
        <p:nvSpPr>
          <p:cNvPr id="5" name="Text Placeholder 4"/>
          <p:cNvSpPr>
            <a:spLocks noGrp="1"/>
          </p:cNvSpPr>
          <p:nvPr>
            <p:ph type="body" idx="1"/>
          </p:nvPr>
        </p:nvSpPr>
        <p:spPr/>
        <p:txBody>
          <a:bodyPr/>
          <a:lstStyle/>
          <a:p>
            <a:r>
              <a:rPr lang="en-US" dirty="0"/>
              <a:t>It’s more common than you think!</a:t>
            </a:r>
          </a:p>
        </p:txBody>
      </p:sp>
    </p:spTree>
    <p:extLst>
      <p:ext uri="{BB962C8B-B14F-4D97-AF65-F5344CB8AC3E}">
        <p14:creationId xmlns:p14="http://schemas.microsoft.com/office/powerpoint/2010/main" val="19762481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84206" y="336021"/>
            <a:ext cx="6672649" cy="2308324"/>
          </a:xfrm>
          <a:prstGeom prst="rect">
            <a:avLst/>
          </a:prstGeom>
          <a:noFill/>
        </p:spPr>
        <p:txBody>
          <a:bodyPr wrap="square" rtlCol="0">
            <a:spAutoFit/>
          </a:bodyPr>
          <a:lstStyle/>
          <a:p>
            <a:r>
              <a:rPr lang="en-US" sz="2400" b="1" dirty="0"/>
              <a:t>If a taxpayer is insolvent because he transferred his assets, the IRS may collect against the transferee in the same way as if he were the taxpayer. </a:t>
            </a:r>
          </a:p>
          <a:p>
            <a:pPr algn="just"/>
            <a:endParaRPr lang="en-US" sz="2400" b="1" dirty="0"/>
          </a:p>
          <a:p>
            <a:endParaRPr lang="en-US" sz="2400" dirty="0"/>
          </a:p>
        </p:txBody>
      </p:sp>
      <p:sp>
        <p:nvSpPr>
          <p:cNvPr id="2" name="Title 1"/>
          <p:cNvSpPr>
            <a:spLocks noGrp="1"/>
          </p:cNvSpPr>
          <p:nvPr>
            <p:ph type="title"/>
          </p:nvPr>
        </p:nvSpPr>
        <p:spPr>
          <a:xfrm>
            <a:off x="7722973" y="457199"/>
            <a:ext cx="3707027" cy="2137719"/>
          </a:xfrm>
        </p:spPr>
        <p:txBody>
          <a:bodyPr/>
          <a:lstStyle/>
          <a:p>
            <a:r>
              <a:rPr lang="en-US" dirty="0"/>
              <a:t>Transferees may be liable for </a:t>
            </a:r>
            <a:r>
              <a:rPr lang="en-US"/>
              <a:t>your tax</a:t>
            </a:r>
            <a:endParaRPr lang="en-US" dirty="0"/>
          </a:p>
        </p:txBody>
      </p:sp>
      <p:sp>
        <p:nvSpPr>
          <p:cNvPr id="5" name="TextBox 4"/>
          <p:cNvSpPr txBox="1"/>
          <p:nvPr/>
        </p:nvSpPr>
        <p:spPr>
          <a:xfrm>
            <a:off x="284206" y="2070086"/>
            <a:ext cx="6672649" cy="3046988"/>
          </a:xfrm>
          <a:prstGeom prst="rect">
            <a:avLst/>
          </a:prstGeom>
          <a:noFill/>
        </p:spPr>
        <p:txBody>
          <a:bodyPr wrap="square" rtlCol="0">
            <a:spAutoFit/>
          </a:bodyPr>
          <a:lstStyle/>
          <a:p>
            <a:r>
              <a:rPr lang="en-US" sz="2400" b="1" dirty="0"/>
              <a:t>Look out for:</a:t>
            </a:r>
          </a:p>
          <a:p>
            <a:pPr marL="342900" indent="-342900">
              <a:buFont typeface="Arial" charset="0"/>
              <a:buChar char="•"/>
            </a:pPr>
            <a:r>
              <a:rPr lang="en-US" sz="2400" b="1" dirty="0"/>
              <a:t>Signatory on account? (children’s accounts (do not have to show insolvency)</a:t>
            </a:r>
          </a:p>
          <a:p>
            <a:pPr marL="342900" indent="-342900">
              <a:buFont typeface="Arial" charset="0"/>
              <a:buChar char="•"/>
            </a:pPr>
            <a:r>
              <a:rPr lang="en-US" sz="2400" b="1" dirty="0"/>
              <a:t>Deposited your funds into another’s account?</a:t>
            </a:r>
          </a:p>
          <a:p>
            <a:pPr marL="342900" indent="-342900">
              <a:buFont typeface="Arial" charset="0"/>
              <a:buChar char="•"/>
            </a:pPr>
            <a:endParaRPr lang="en-US" sz="2400" b="1" dirty="0"/>
          </a:p>
          <a:p>
            <a:pPr algn="just"/>
            <a:endParaRPr lang="en-US" sz="2400" b="1" dirty="0"/>
          </a:p>
          <a:p>
            <a:endParaRPr lang="en-US" sz="2400" dirty="0"/>
          </a:p>
        </p:txBody>
      </p:sp>
    </p:spTree>
    <p:extLst>
      <p:ext uri="{BB962C8B-B14F-4D97-AF65-F5344CB8AC3E}">
        <p14:creationId xmlns:p14="http://schemas.microsoft.com/office/powerpoint/2010/main" val="7688288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000" cap="none" dirty="0"/>
              <a:t>The IRS can take money from my bank account to pay my company’s taxes.</a:t>
            </a:r>
          </a:p>
        </p:txBody>
      </p:sp>
      <p:sp>
        <p:nvSpPr>
          <p:cNvPr id="3" name="Subtitle 2"/>
          <p:cNvSpPr>
            <a:spLocks noGrp="1"/>
          </p:cNvSpPr>
          <p:nvPr>
            <p:ph type="subTitle" idx="1"/>
          </p:nvPr>
        </p:nvSpPr>
        <p:spPr>
          <a:xfrm>
            <a:off x="2215045" y="727248"/>
            <a:ext cx="8045373" cy="742279"/>
          </a:xfrm>
        </p:spPr>
        <p:txBody>
          <a:bodyPr>
            <a:noAutofit/>
          </a:bodyPr>
          <a:lstStyle/>
          <a:p>
            <a:r>
              <a:rPr lang="en-US" sz="5400" dirty="0"/>
              <a:t>True or false?</a:t>
            </a:r>
          </a:p>
        </p:txBody>
      </p:sp>
    </p:spTree>
    <p:extLst>
      <p:ext uri="{BB962C8B-B14F-4D97-AF65-F5344CB8AC3E}">
        <p14:creationId xmlns:p14="http://schemas.microsoft.com/office/powerpoint/2010/main" val="3241019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is-IS" sz="6600" dirty="0"/>
              <a:t>true</a:t>
            </a:r>
            <a:endParaRPr lang="en-US" sz="6600" dirty="0"/>
          </a:p>
        </p:txBody>
      </p:sp>
      <p:sp>
        <p:nvSpPr>
          <p:cNvPr id="5" name="Text Placeholder 4"/>
          <p:cNvSpPr>
            <a:spLocks noGrp="1"/>
          </p:cNvSpPr>
          <p:nvPr>
            <p:ph type="body" idx="1"/>
          </p:nvPr>
        </p:nvSpPr>
        <p:spPr>
          <a:xfrm>
            <a:off x="3242930" y="5159781"/>
            <a:ext cx="8347708" cy="951135"/>
          </a:xfrm>
        </p:spPr>
        <p:txBody>
          <a:bodyPr>
            <a:normAutofit fontScale="92500" lnSpcReduction="10000"/>
          </a:bodyPr>
          <a:lstStyle/>
          <a:p>
            <a:r>
              <a:rPr lang="en-US" dirty="0"/>
              <a:t>For example, If the </a:t>
            </a:r>
            <a:r>
              <a:rPr lang="en-US" dirty="0" err="1"/>
              <a:t>irs</a:t>
            </a:r>
            <a:r>
              <a:rPr lang="en-US" dirty="0"/>
              <a:t> has determined you are a nominee, alter ego, or you are liable for a trust fund recovery penalty</a:t>
            </a:r>
          </a:p>
        </p:txBody>
      </p:sp>
    </p:spTree>
    <p:extLst>
      <p:ext uri="{BB962C8B-B14F-4D97-AF65-F5344CB8AC3E}">
        <p14:creationId xmlns:p14="http://schemas.microsoft.com/office/powerpoint/2010/main" val="17366041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84206" y="336021"/>
            <a:ext cx="6672649" cy="1200329"/>
          </a:xfrm>
          <a:prstGeom prst="rect">
            <a:avLst/>
          </a:prstGeom>
          <a:noFill/>
        </p:spPr>
        <p:txBody>
          <a:bodyPr wrap="square" rtlCol="0">
            <a:spAutoFit/>
          </a:bodyPr>
          <a:lstStyle/>
          <a:p>
            <a:endParaRPr lang="en-US" sz="2400" b="1" dirty="0"/>
          </a:p>
          <a:p>
            <a:pPr algn="just"/>
            <a:endParaRPr lang="en-US" sz="2400" b="1" dirty="0"/>
          </a:p>
          <a:p>
            <a:endParaRPr lang="en-US" sz="2400" dirty="0"/>
          </a:p>
        </p:txBody>
      </p:sp>
      <p:sp>
        <p:nvSpPr>
          <p:cNvPr id="2" name="Title 1"/>
          <p:cNvSpPr>
            <a:spLocks noGrp="1"/>
          </p:cNvSpPr>
          <p:nvPr>
            <p:ph type="title"/>
          </p:nvPr>
        </p:nvSpPr>
        <p:spPr>
          <a:xfrm>
            <a:off x="7875373" y="2747318"/>
            <a:ext cx="3707027" cy="2137719"/>
          </a:xfrm>
        </p:spPr>
        <p:txBody>
          <a:bodyPr/>
          <a:lstStyle/>
          <a:p>
            <a:r>
              <a:rPr lang="en-US" dirty="0"/>
              <a:t>Who is liable?</a:t>
            </a:r>
            <a:br>
              <a:rPr lang="en-US" dirty="0"/>
            </a:br>
            <a:br>
              <a:rPr lang="en-US" dirty="0"/>
            </a:br>
            <a:r>
              <a:rPr lang="en-US" dirty="0"/>
              <a:t>--the responsible person--</a:t>
            </a:r>
            <a:br>
              <a:rPr lang="en-US" dirty="0"/>
            </a:br>
            <a:endParaRPr lang="en-US" dirty="0"/>
          </a:p>
        </p:txBody>
      </p:sp>
      <p:sp>
        <p:nvSpPr>
          <p:cNvPr id="5" name="TextBox 4"/>
          <p:cNvSpPr txBox="1"/>
          <p:nvPr/>
        </p:nvSpPr>
        <p:spPr>
          <a:xfrm>
            <a:off x="284205" y="500778"/>
            <a:ext cx="6672649" cy="5262979"/>
          </a:xfrm>
          <a:prstGeom prst="rect">
            <a:avLst/>
          </a:prstGeom>
          <a:noFill/>
        </p:spPr>
        <p:txBody>
          <a:bodyPr wrap="square" rtlCol="0">
            <a:spAutoFit/>
          </a:bodyPr>
          <a:lstStyle/>
          <a:p>
            <a:r>
              <a:rPr lang="en-US" sz="2400" b="1" dirty="0"/>
              <a:t>IRC § 6672.  Failure to collect and pay over tax, or attempt to evade or defeat tax. </a:t>
            </a:r>
          </a:p>
          <a:p>
            <a:endParaRPr lang="en-US" sz="2400" dirty="0"/>
          </a:p>
          <a:p>
            <a:r>
              <a:rPr lang="en-US" sz="2400" dirty="0"/>
              <a:t>(a) </a:t>
            </a:r>
            <a:r>
              <a:rPr lang="en-US" sz="2400" u="sng" dirty="0"/>
              <a:t>Any person</a:t>
            </a:r>
            <a:r>
              <a:rPr lang="en-US" sz="2400" dirty="0"/>
              <a:t> required to collect, truthfully account for, and pay over any tax imposed by this title who willfully fails to collect such tax, or truthfully account for and pay over such tax, or willfully attempts in any manner to evade or defeat any such tax or the payment thereof, shall, in addition to other penalties provided by law, be liable to a penalty equal to the total amount of the tax evaded, or not collected, or not accounted for and paid over. </a:t>
            </a:r>
            <a:endParaRPr lang="en-US" sz="2400" b="1" dirty="0"/>
          </a:p>
          <a:p>
            <a:pPr algn="just"/>
            <a:endParaRPr lang="en-US" sz="2400" b="1" dirty="0"/>
          </a:p>
          <a:p>
            <a:endParaRPr lang="en-US" sz="2400" dirty="0"/>
          </a:p>
        </p:txBody>
      </p:sp>
      <p:sp>
        <p:nvSpPr>
          <p:cNvPr id="6" name="Title 1"/>
          <p:cNvSpPr txBox="1">
            <a:spLocks/>
          </p:cNvSpPr>
          <p:nvPr/>
        </p:nvSpPr>
        <p:spPr>
          <a:xfrm>
            <a:off x="7875373" y="609599"/>
            <a:ext cx="3707027" cy="2137719"/>
          </a:xfrm>
          <a:prstGeom prst="rect">
            <a:avLst/>
          </a:prstGeom>
        </p:spPr>
        <p:txBody>
          <a:bodyPr vert="horz" lIns="91440" tIns="45720" rIns="91440" bIns="45720" rtlCol="0" anchor="b">
            <a:normAutofit/>
          </a:bodyPr>
          <a:lstStyle>
            <a:lvl1pPr algn="l" defTabSz="914400" rtl="0" eaLnBrk="1" latinLnBrk="0" hangingPunct="1">
              <a:lnSpc>
                <a:spcPct val="100000"/>
              </a:lnSpc>
              <a:spcBef>
                <a:spcPct val="0"/>
              </a:spcBef>
              <a:buNone/>
              <a:defRPr sz="1900" b="1" i="0" kern="1200" cap="all" spc="300" baseline="0">
                <a:solidFill>
                  <a:schemeClr val="accent1"/>
                </a:solidFill>
                <a:latin typeface="+mn-lt"/>
                <a:ea typeface="+mj-ea"/>
                <a:cs typeface="+mj-cs"/>
              </a:defRPr>
            </a:lvl1pPr>
          </a:lstStyle>
          <a:p>
            <a:r>
              <a:rPr lang="en-US"/>
              <a:t>IrC 6672. the trust fund recovery penalty</a:t>
            </a:r>
            <a:endParaRPr lang="en-US" dirty="0"/>
          </a:p>
        </p:txBody>
      </p:sp>
    </p:spTree>
    <p:extLst>
      <p:ext uri="{BB962C8B-B14F-4D97-AF65-F5344CB8AC3E}">
        <p14:creationId xmlns:p14="http://schemas.microsoft.com/office/powerpoint/2010/main" val="8821039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84206" y="336021"/>
            <a:ext cx="6672649" cy="1200329"/>
          </a:xfrm>
          <a:prstGeom prst="rect">
            <a:avLst/>
          </a:prstGeom>
          <a:noFill/>
        </p:spPr>
        <p:txBody>
          <a:bodyPr wrap="square" rtlCol="0">
            <a:spAutoFit/>
          </a:bodyPr>
          <a:lstStyle/>
          <a:p>
            <a:endParaRPr lang="en-US" sz="2400" b="1" dirty="0"/>
          </a:p>
          <a:p>
            <a:pPr algn="just"/>
            <a:endParaRPr lang="en-US" sz="2400" b="1" dirty="0"/>
          </a:p>
          <a:p>
            <a:endParaRPr lang="en-US" sz="2400" dirty="0"/>
          </a:p>
        </p:txBody>
      </p:sp>
      <p:sp>
        <p:nvSpPr>
          <p:cNvPr id="2" name="Title 1"/>
          <p:cNvSpPr>
            <a:spLocks noGrp="1"/>
          </p:cNvSpPr>
          <p:nvPr>
            <p:ph type="title"/>
          </p:nvPr>
        </p:nvSpPr>
        <p:spPr>
          <a:xfrm>
            <a:off x="7875373" y="2747318"/>
            <a:ext cx="3707027" cy="2137719"/>
          </a:xfrm>
        </p:spPr>
        <p:txBody>
          <a:bodyPr/>
          <a:lstStyle/>
          <a:p>
            <a:r>
              <a:rPr lang="en-US" dirty="0"/>
              <a:t>Who is liable?</a:t>
            </a:r>
            <a:br>
              <a:rPr lang="en-US" dirty="0"/>
            </a:br>
            <a:br>
              <a:rPr lang="en-US" dirty="0"/>
            </a:br>
            <a:r>
              <a:rPr lang="en-US" dirty="0"/>
              <a:t>--the responsible person--</a:t>
            </a:r>
            <a:br>
              <a:rPr lang="en-US" dirty="0"/>
            </a:br>
            <a:endParaRPr lang="en-US" dirty="0"/>
          </a:p>
        </p:txBody>
      </p:sp>
      <p:sp>
        <p:nvSpPr>
          <p:cNvPr id="5" name="TextBox 4"/>
          <p:cNvSpPr txBox="1"/>
          <p:nvPr/>
        </p:nvSpPr>
        <p:spPr>
          <a:xfrm>
            <a:off x="284206" y="154789"/>
            <a:ext cx="6672649" cy="7848302"/>
          </a:xfrm>
          <a:prstGeom prst="rect">
            <a:avLst/>
          </a:prstGeom>
          <a:noFill/>
        </p:spPr>
        <p:txBody>
          <a:bodyPr wrap="square" rtlCol="0">
            <a:spAutoFit/>
          </a:bodyPr>
          <a:lstStyle/>
          <a:p>
            <a:r>
              <a:rPr lang="en-US" sz="2400" b="1" dirty="0"/>
              <a:t>Who is a “responsible person”?</a:t>
            </a:r>
          </a:p>
          <a:p>
            <a:endParaRPr lang="en-US" sz="2400" b="1" dirty="0"/>
          </a:p>
          <a:p>
            <a:pPr marL="342900" indent="-342900">
              <a:buFont typeface="Arial" charset="0"/>
              <a:buChar char="•"/>
            </a:pPr>
            <a:r>
              <a:rPr lang="en-US" sz="2400" dirty="0"/>
              <a:t>Not limited to owners. (could be employee, officer, lender, any other person!)</a:t>
            </a:r>
          </a:p>
          <a:p>
            <a:pPr marL="342900" indent="-342900">
              <a:buFont typeface="Arial" charset="0"/>
              <a:buChar char="•"/>
            </a:pPr>
            <a:endParaRPr lang="en-US" sz="2400" dirty="0"/>
          </a:p>
          <a:p>
            <a:pPr marL="342900" indent="-342900">
              <a:buFont typeface="Arial" charset="0"/>
              <a:buChar char="•"/>
            </a:pPr>
            <a:r>
              <a:rPr lang="en-US" sz="2400" dirty="0"/>
              <a:t>Factual determination </a:t>
            </a:r>
          </a:p>
          <a:p>
            <a:pPr marL="342900" indent="-342900">
              <a:buFont typeface="Arial" charset="0"/>
              <a:buChar char="•"/>
            </a:pPr>
            <a:endParaRPr lang="en-US" sz="2400" dirty="0"/>
          </a:p>
          <a:p>
            <a:pPr marL="342900" indent="-342900">
              <a:buFont typeface="Arial" charset="0"/>
              <a:buChar char="•"/>
            </a:pPr>
            <a:r>
              <a:rPr lang="en-US" sz="2400" dirty="0"/>
              <a:t>Authority to decide who to pay and when?</a:t>
            </a:r>
          </a:p>
          <a:p>
            <a:pPr marL="342900" indent="-342900">
              <a:buFont typeface="Arial" charset="0"/>
              <a:buChar char="•"/>
            </a:pPr>
            <a:endParaRPr lang="en-US" sz="2400" dirty="0"/>
          </a:p>
          <a:p>
            <a:pPr marL="342900" indent="-342900">
              <a:buFont typeface="Arial" charset="0"/>
              <a:buChar char="•"/>
            </a:pPr>
            <a:r>
              <a:rPr lang="en-US" sz="2400" dirty="0"/>
              <a:t>Who signs checks?</a:t>
            </a:r>
          </a:p>
          <a:p>
            <a:pPr marL="342900" indent="-342900">
              <a:buFont typeface="Arial" charset="0"/>
              <a:buChar char="•"/>
            </a:pPr>
            <a:endParaRPr lang="en-US" sz="2400" dirty="0"/>
          </a:p>
          <a:p>
            <a:pPr marL="342900" indent="-342900">
              <a:buFont typeface="Arial" charset="0"/>
              <a:buChar char="•"/>
            </a:pPr>
            <a:r>
              <a:rPr lang="en-US" sz="2400" dirty="0"/>
              <a:t>Who signs employment tax returns?</a:t>
            </a:r>
          </a:p>
          <a:p>
            <a:pPr marL="342900" indent="-342900">
              <a:buFont typeface="Arial" charset="0"/>
              <a:buChar char="•"/>
            </a:pPr>
            <a:endParaRPr lang="en-US" sz="2400" dirty="0"/>
          </a:p>
          <a:p>
            <a:pPr marL="342900" indent="-342900">
              <a:buFont typeface="Arial" charset="0"/>
              <a:buChar char="•"/>
            </a:pPr>
            <a:r>
              <a:rPr lang="en-US" sz="2400" dirty="0"/>
              <a:t>Who has the duty under the corporate by-laws?</a:t>
            </a:r>
          </a:p>
          <a:p>
            <a:pPr marL="342900" indent="-342900">
              <a:buFont typeface="Arial" charset="0"/>
              <a:buChar char="•"/>
            </a:pPr>
            <a:endParaRPr lang="en-US" sz="2400" dirty="0"/>
          </a:p>
          <a:p>
            <a:pPr marL="342900" indent="-342900">
              <a:buFont typeface="Arial" charset="0"/>
              <a:buChar char="•"/>
            </a:pPr>
            <a:r>
              <a:rPr lang="en-US" sz="2400" dirty="0"/>
              <a:t>Who controls payroll payments?</a:t>
            </a:r>
          </a:p>
          <a:p>
            <a:pPr marL="342900" indent="-342900">
              <a:buFont typeface="Arial" charset="0"/>
              <a:buChar char="•"/>
            </a:pPr>
            <a:endParaRPr lang="en-US" sz="2400" dirty="0"/>
          </a:p>
          <a:p>
            <a:pPr marL="342900" indent="-342900">
              <a:buFont typeface="Arial" charset="0"/>
              <a:buChar char="•"/>
            </a:pPr>
            <a:r>
              <a:rPr lang="en-US" sz="2400" dirty="0"/>
              <a:t>Who controls voting stock?</a:t>
            </a:r>
          </a:p>
          <a:p>
            <a:pPr marL="342900" indent="-342900">
              <a:buFont typeface="Arial" charset="0"/>
              <a:buChar char="•"/>
            </a:pPr>
            <a:endParaRPr lang="en-US" sz="2400" b="1" dirty="0"/>
          </a:p>
          <a:p>
            <a:pPr algn="just"/>
            <a:endParaRPr lang="en-US" sz="2400" b="1" dirty="0"/>
          </a:p>
          <a:p>
            <a:endParaRPr lang="en-US" sz="2400" dirty="0"/>
          </a:p>
        </p:txBody>
      </p:sp>
      <p:sp>
        <p:nvSpPr>
          <p:cNvPr id="6" name="Title 1"/>
          <p:cNvSpPr txBox="1">
            <a:spLocks/>
          </p:cNvSpPr>
          <p:nvPr/>
        </p:nvSpPr>
        <p:spPr>
          <a:xfrm>
            <a:off x="7875373" y="609599"/>
            <a:ext cx="3707027" cy="2137719"/>
          </a:xfrm>
          <a:prstGeom prst="rect">
            <a:avLst/>
          </a:prstGeom>
        </p:spPr>
        <p:txBody>
          <a:bodyPr vert="horz" lIns="91440" tIns="45720" rIns="91440" bIns="45720" rtlCol="0" anchor="b">
            <a:normAutofit/>
          </a:bodyPr>
          <a:lstStyle>
            <a:lvl1pPr algn="l" defTabSz="914400" rtl="0" eaLnBrk="1" latinLnBrk="0" hangingPunct="1">
              <a:lnSpc>
                <a:spcPct val="100000"/>
              </a:lnSpc>
              <a:spcBef>
                <a:spcPct val="0"/>
              </a:spcBef>
              <a:buNone/>
              <a:defRPr sz="1900" b="1" i="0" kern="1200" cap="all" spc="300" baseline="0">
                <a:solidFill>
                  <a:schemeClr val="accent1"/>
                </a:solidFill>
                <a:latin typeface="+mn-lt"/>
                <a:ea typeface="+mj-ea"/>
                <a:cs typeface="+mj-cs"/>
              </a:defRPr>
            </a:lvl1pPr>
          </a:lstStyle>
          <a:p>
            <a:r>
              <a:rPr lang="en-US"/>
              <a:t>IrC 6672. the trust fund recovery penalty</a:t>
            </a:r>
            <a:endParaRPr lang="en-US" dirty="0"/>
          </a:p>
        </p:txBody>
      </p:sp>
    </p:spTree>
    <p:extLst>
      <p:ext uri="{BB962C8B-B14F-4D97-AF65-F5344CB8AC3E}">
        <p14:creationId xmlns:p14="http://schemas.microsoft.com/office/powerpoint/2010/main" val="16087883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000" cap="none" dirty="0"/>
              <a:t>The IRS can take money from my bank account to pay my </a:t>
            </a:r>
            <a:r>
              <a:rPr lang="en-US" sz="4000" u="sng" cap="none" dirty="0"/>
              <a:t>employer</a:t>
            </a:r>
            <a:r>
              <a:rPr lang="en-US" sz="4000" cap="none" dirty="0"/>
              <a:t>’s taxes.</a:t>
            </a:r>
          </a:p>
        </p:txBody>
      </p:sp>
      <p:sp>
        <p:nvSpPr>
          <p:cNvPr id="3" name="Subtitle 2"/>
          <p:cNvSpPr>
            <a:spLocks noGrp="1"/>
          </p:cNvSpPr>
          <p:nvPr>
            <p:ph type="subTitle" idx="1"/>
          </p:nvPr>
        </p:nvSpPr>
        <p:spPr>
          <a:xfrm>
            <a:off x="2215045" y="727248"/>
            <a:ext cx="8045373" cy="742279"/>
          </a:xfrm>
        </p:spPr>
        <p:txBody>
          <a:bodyPr>
            <a:noAutofit/>
          </a:bodyPr>
          <a:lstStyle/>
          <a:p>
            <a:r>
              <a:rPr lang="en-US" sz="5400" dirty="0"/>
              <a:t>True or false?</a:t>
            </a:r>
          </a:p>
        </p:txBody>
      </p:sp>
    </p:spTree>
    <p:extLst>
      <p:ext uri="{BB962C8B-B14F-4D97-AF65-F5344CB8AC3E}">
        <p14:creationId xmlns:p14="http://schemas.microsoft.com/office/powerpoint/2010/main" val="18592655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 fear things in proportion to our ignorance of them.”</a:t>
            </a:r>
          </a:p>
        </p:txBody>
      </p:sp>
      <p:pic>
        <p:nvPicPr>
          <p:cNvPr id="9" name="Content Placeholder 8"/>
          <p:cNvPicPr>
            <a:picLocks noGrp="1" noChangeAspect="1"/>
          </p:cNvPicPr>
          <p:nvPr>
            <p:ph sz="quarter" idx="4"/>
          </p:nvPr>
        </p:nvPicPr>
        <p:blipFill>
          <a:blip r:embed="rId2">
            <a:extLst>
              <a:ext uri="{28A0092B-C50C-407E-A947-70E740481C1C}">
                <a14:useLocalDpi xmlns:a14="http://schemas.microsoft.com/office/drawing/2010/main" val="0"/>
              </a:ext>
            </a:extLst>
          </a:blip>
          <a:stretch>
            <a:fillRect/>
          </a:stretch>
        </p:blipFill>
        <p:spPr>
          <a:xfrm>
            <a:off x="6996657" y="2002822"/>
            <a:ext cx="4314914" cy="4715586"/>
          </a:xfrm>
        </p:spPr>
      </p:pic>
      <p:sp>
        <p:nvSpPr>
          <p:cNvPr id="10" name="TextBox 9"/>
          <p:cNvSpPr txBox="1"/>
          <p:nvPr/>
        </p:nvSpPr>
        <p:spPr>
          <a:xfrm>
            <a:off x="9477415" y="6256743"/>
            <a:ext cx="1834156" cy="461665"/>
          </a:xfrm>
          <a:prstGeom prst="rect">
            <a:avLst/>
          </a:prstGeom>
          <a:noFill/>
        </p:spPr>
        <p:txBody>
          <a:bodyPr wrap="none" rtlCol="0">
            <a:spAutoFit/>
          </a:bodyPr>
          <a:lstStyle/>
          <a:p>
            <a:r>
              <a:rPr lang="en-US" sz="2400" b="1" dirty="0">
                <a:solidFill>
                  <a:schemeClr val="bg1"/>
                </a:solidFill>
              </a:rPr>
              <a:t>Titus </a:t>
            </a:r>
            <a:r>
              <a:rPr lang="en-US" sz="2400" b="1" dirty="0" err="1">
                <a:solidFill>
                  <a:schemeClr val="bg1"/>
                </a:solidFill>
              </a:rPr>
              <a:t>Livius</a:t>
            </a:r>
            <a:endParaRPr lang="en-US" sz="2400" b="1" dirty="0">
              <a:solidFill>
                <a:schemeClr val="bg1"/>
              </a:solidFill>
            </a:endParaRPr>
          </a:p>
        </p:txBody>
      </p:sp>
      <p:pic>
        <p:nvPicPr>
          <p:cNvPr id="12" name="Content Placeholder 11"/>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1623492" y="2002822"/>
            <a:ext cx="4715586" cy="4715586"/>
          </a:xfrm>
        </p:spPr>
      </p:pic>
      <p:sp>
        <p:nvSpPr>
          <p:cNvPr id="13" name="TextBox 12"/>
          <p:cNvSpPr txBox="1"/>
          <p:nvPr/>
        </p:nvSpPr>
        <p:spPr>
          <a:xfrm>
            <a:off x="1623492" y="6256743"/>
            <a:ext cx="3574184" cy="461665"/>
          </a:xfrm>
          <a:prstGeom prst="rect">
            <a:avLst/>
          </a:prstGeom>
          <a:noFill/>
        </p:spPr>
        <p:txBody>
          <a:bodyPr wrap="none" rtlCol="0">
            <a:spAutoFit/>
          </a:bodyPr>
          <a:lstStyle/>
          <a:p>
            <a:r>
              <a:rPr lang="en-US" sz="2400" b="1" dirty="0">
                <a:solidFill>
                  <a:schemeClr val="bg1"/>
                </a:solidFill>
              </a:rPr>
              <a:t>Christian </a:t>
            </a:r>
            <a:r>
              <a:rPr lang="en-US" sz="2400" b="1" dirty="0" err="1">
                <a:solidFill>
                  <a:schemeClr val="bg1"/>
                </a:solidFill>
              </a:rPr>
              <a:t>Nestell</a:t>
            </a:r>
            <a:r>
              <a:rPr lang="en-US" sz="2400" b="1" dirty="0">
                <a:solidFill>
                  <a:schemeClr val="bg1"/>
                </a:solidFill>
              </a:rPr>
              <a:t> </a:t>
            </a:r>
            <a:r>
              <a:rPr lang="en-US" sz="2400" b="1" dirty="0" err="1">
                <a:solidFill>
                  <a:schemeClr val="bg1"/>
                </a:solidFill>
              </a:rPr>
              <a:t>Bovee</a:t>
            </a:r>
            <a:endParaRPr lang="en-US" sz="2400" b="1" dirty="0">
              <a:solidFill>
                <a:schemeClr val="bg1"/>
              </a:solidFill>
            </a:endParaRPr>
          </a:p>
        </p:txBody>
      </p:sp>
    </p:spTree>
    <p:extLst>
      <p:ext uri="{BB962C8B-B14F-4D97-AF65-F5344CB8AC3E}">
        <p14:creationId xmlns:p14="http://schemas.microsoft.com/office/powerpoint/2010/main" val="12837935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6600" dirty="0"/>
              <a:t>true</a:t>
            </a:r>
          </a:p>
        </p:txBody>
      </p:sp>
      <p:sp>
        <p:nvSpPr>
          <p:cNvPr id="5" name="Text Placeholder 4"/>
          <p:cNvSpPr>
            <a:spLocks noGrp="1"/>
          </p:cNvSpPr>
          <p:nvPr>
            <p:ph type="body" idx="1"/>
          </p:nvPr>
        </p:nvSpPr>
        <p:spPr>
          <a:xfrm>
            <a:off x="3242930" y="5159781"/>
            <a:ext cx="7791654" cy="1278089"/>
          </a:xfrm>
        </p:spPr>
        <p:txBody>
          <a:bodyPr>
            <a:normAutofit fontScale="92500" lnSpcReduction="20000"/>
          </a:bodyPr>
          <a:lstStyle/>
          <a:p>
            <a:r>
              <a:rPr lang="en-US" dirty="0"/>
              <a:t>If the </a:t>
            </a:r>
            <a:r>
              <a:rPr lang="en-US" dirty="0" err="1"/>
              <a:t>irs</a:t>
            </a:r>
            <a:r>
              <a:rPr lang="en-US" dirty="0"/>
              <a:t> has determined you are personally liable, under one of its third-party liability theories, e.g. you are a “responsible person” for the </a:t>
            </a:r>
            <a:r>
              <a:rPr lang="en-US" dirty="0" err="1"/>
              <a:t>tfrp</a:t>
            </a:r>
            <a:r>
              <a:rPr lang="en-US" dirty="0"/>
              <a:t>.</a:t>
            </a:r>
          </a:p>
        </p:txBody>
      </p:sp>
    </p:spTree>
    <p:extLst>
      <p:ext uri="{BB962C8B-B14F-4D97-AF65-F5344CB8AC3E}">
        <p14:creationId xmlns:p14="http://schemas.microsoft.com/office/powerpoint/2010/main" val="7537800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84206" y="336021"/>
            <a:ext cx="6672649" cy="1200329"/>
          </a:xfrm>
          <a:prstGeom prst="rect">
            <a:avLst/>
          </a:prstGeom>
          <a:noFill/>
        </p:spPr>
        <p:txBody>
          <a:bodyPr wrap="square" rtlCol="0">
            <a:spAutoFit/>
          </a:bodyPr>
          <a:lstStyle/>
          <a:p>
            <a:endParaRPr lang="en-US" sz="2400" b="1" dirty="0"/>
          </a:p>
          <a:p>
            <a:pPr algn="just"/>
            <a:endParaRPr lang="en-US" sz="2400" b="1" dirty="0"/>
          </a:p>
          <a:p>
            <a:endParaRPr lang="en-US" sz="2400" dirty="0"/>
          </a:p>
        </p:txBody>
      </p:sp>
      <p:sp>
        <p:nvSpPr>
          <p:cNvPr id="2" name="Title 1"/>
          <p:cNvSpPr>
            <a:spLocks noGrp="1"/>
          </p:cNvSpPr>
          <p:nvPr>
            <p:ph type="title"/>
          </p:nvPr>
        </p:nvSpPr>
        <p:spPr>
          <a:xfrm>
            <a:off x="7875373" y="2747318"/>
            <a:ext cx="3707027" cy="2137719"/>
          </a:xfrm>
        </p:spPr>
        <p:txBody>
          <a:bodyPr/>
          <a:lstStyle/>
          <a:p>
            <a:r>
              <a:rPr lang="en-US" dirty="0"/>
              <a:t>Who is liable?</a:t>
            </a:r>
            <a:br>
              <a:rPr lang="en-US" dirty="0"/>
            </a:br>
            <a:br>
              <a:rPr lang="en-US" dirty="0"/>
            </a:br>
            <a:r>
              <a:rPr lang="en-US" dirty="0"/>
              <a:t>--the responsible person--</a:t>
            </a:r>
            <a:br>
              <a:rPr lang="en-US" dirty="0"/>
            </a:br>
            <a:endParaRPr lang="en-US" dirty="0"/>
          </a:p>
        </p:txBody>
      </p:sp>
      <p:sp>
        <p:nvSpPr>
          <p:cNvPr id="5" name="TextBox 4"/>
          <p:cNvSpPr txBox="1"/>
          <p:nvPr/>
        </p:nvSpPr>
        <p:spPr>
          <a:xfrm>
            <a:off x="284205" y="500778"/>
            <a:ext cx="6672649" cy="5262979"/>
          </a:xfrm>
          <a:prstGeom prst="rect">
            <a:avLst/>
          </a:prstGeom>
          <a:noFill/>
        </p:spPr>
        <p:txBody>
          <a:bodyPr wrap="square" rtlCol="0">
            <a:spAutoFit/>
          </a:bodyPr>
          <a:lstStyle/>
          <a:p>
            <a:r>
              <a:rPr lang="en-US" sz="2400" b="1" dirty="0"/>
              <a:t>Who is a “responsible person”?</a:t>
            </a:r>
          </a:p>
          <a:p>
            <a:endParaRPr lang="en-US" sz="2400" b="1" dirty="0"/>
          </a:p>
          <a:p>
            <a:pPr marL="342900" indent="-342900">
              <a:buFont typeface="Arial" charset="0"/>
              <a:buChar char="•"/>
            </a:pPr>
            <a:r>
              <a:rPr lang="en-US" sz="2400" dirty="0"/>
              <a:t>Not limited to owners. (could be employee, officer, lender, any other person!)</a:t>
            </a:r>
          </a:p>
          <a:p>
            <a:pPr marL="342900" indent="-342900">
              <a:buFont typeface="Arial" charset="0"/>
              <a:buChar char="•"/>
            </a:pPr>
            <a:r>
              <a:rPr lang="en-US" sz="2400" dirty="0"/>
              <a:t>Factual determination </a:t>
            </a:r>
          </a:p>
          <a:p>
            <a:pPr marL="342900" indent="-342900">
              <a:buFont typeface="Arial" charset="0"/>
              <a:buChar char="•"/>
            </a:pPr>
            <a:r>
              <a:rPr lang="en-US" sz="2400" dirty="0"/>
              <a:t>Authority to decide who to pay and when?</a:t>
            </a:r>
          </a:p>
          <a:p>
            <a:pPr marL="342900" indent="-342900">
              <a:buFont typeface="Arial" charset="0"/>
              <a:buChar char="•"/>
            </a:pPr>
            <a:r>
              <a:rPr lang="en-US" sz="2400" dirty="0"/>
              <a:t>Who signs checks?</a:t>
            </a:r>
          </a:p>
          <a:p>
            <a:pPr marL="342900" indent="-342900">
              <a:buFont typeface="Arial" charset="0"/>
              <a:buChar char="•"/>
            </a:pPr>
            <a:r>
              <a:rPr lang="en-US" sz="2400" dirty="0"/>
              <a:t>Who signs employment tax returns?</a:t>
            </a:r>
          </a:p>
          <a:p>
            <a:pPr marL="342900" indent="-342900">
              <a:buFont typeface="Arial" charset="0"/>
              <a:buChar char="•"/>
            </a:pPr>
            <a:r>
              <a:rPr lang="en-US" sz="2400" dirty="0"/>
              <a:t>Who has the duty under the corporate by-laws?</a:t>
            </a:r>
          </a:p>
          <a:p>
            <a:pPr marL="342900" indent="-342900">
              <a:buFont typeface="Arial" charset="0"/>
              <a:buChar char="•"/>
            </a:pPr>
            <a:r>
              <a:rPr lang="en-US" sz="2400" dirty="0"/>
              <a:t>Who controls payroll payments?</a:t>
            </a:r>
          </a:p>
          <a:p>
            <a:pPr marL="342900" indent="-342900">
              <a:buFont typeface="Arial" charset="0"/>
              <a:buChar char="•"/>
            </a:pPr>
            <a:r>
              <a:rPr lang="en-US" sz="2400" dirty="0"/>
              <a:t>Who controls voting stock?</a:t>
            </a:r>
          </a:p>
          <a:p>
            <a:pPr marL="342900" indent="-342900">
              <a:buFont typeface="Arial" charset="0"/>
              <a:buChar char="•"/>
            </a:pPr>
            <a:endParaRPr lang="en-US" sz="2400" b="1" dirty="0"/>
          </a:p>
          <a:p>
            <a:pPr algn="just"/>
            <a:endParaRPr lang="en-US" sz="2400" b="1" dirty="0"/>
          </a:p>
          <a:p>
            <a:endParaRPr lang="en-US" sz="2400" dirty="0"/>
          </a:p>
        </p:txBody>
      </p:sp>
      <p:sp>
        <p:nvSpPr>
          <p:cNvPr id="6" name="Title 1"/>
          <p:cNvSpPr txBox="1">
            <a:spLocks/>
          </p:cNvSpPr>
          <p:nvPr/>
        </p:nvSpPr>
        <p:spPr>
          <a:xfrm>
            <a:off x="7875373" y="609599"/>
            <a:ext cx="3707027" cy="2137719"/>
          </a:xfrm>
          <a:prstGeom prst="rect">
            <a:avLst/>
          </a:prstGeom>
        </p:spPr>
        <p:txBody>
          <a:bodyPr vert="horz" lIns="91440" tIns="45720" rIns="91440" bIns="45720" rtlCol="0" anchor="b">
            <a:normAutofit/>
          </a:bodyPr>
          <a:lstStyle>
            <a:lvl1pPr algn="l" defTabSz="914400" rtl="0" eaLnBrk="1" latinLnBrk="0" hangingPunct="1">
              <a:lnSpc>
                <a:spcPct val="100000"/>
              </a:lnSpc>
              <a:spcBef>
                <a:spcPct val="0"/>
              </a:spcBef>
              <a:buNone/>
              <a:defRPr sz="1900" b="1" i="0" kern="1200" cap="all" spc="300" baseline="0">
                <a:solidFill>
                  <a:schemeClr val="accent1"/>
                </a:solidFill>
                <a:latin typeface="+mn-lt"/>
                <a:ea typeface="+mj-ea"/>
                <a:cs typeface="+mj-cs"/>
              </a:defRPr>
            </a:lvl1pPr>
          </a:lstStyle>
          <a:p>
            <a:r>
              <a:rPr lang="en-US"/>
              <a:t>IrC 6672. the trust fund recovery penalty</a:t>
            </a:r>
            <a:endParaRPr lang="en-US" dirty="0"/>
          </a:p>
        </p:txBody>
      </p:sp>
    </p:spTree>
    <p:extLst>
      <p:ext uri="{BB962C8B-B14F-4D97-AF65-F5344CB8AC3E}">
        <p14:creationId xmlns:p14="http://schemas.microsoft.com/office/powerpoint/2010/main" val="15880805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000" cap="none" dirty="0"/>
              <a:t>The IRS can take my passport.</a:t>
            </a:r>
          </a:p>
        </p:txBody>
      </p:sp>
      <p:sp>
        <p:nvSpPr>
          <p:cNvPr id="3" name="Subtitle 2"/>
          <p:cNvSpPr>
            <a:spLocks noGrp="1"/>
          </p:cNvSpPr>
          <p:nvPr>
            <p:ph type="subTitle" idx="1"/>
          </p:nvPr>
        </p:nvSpPr>
        <p:spPr>
          <a:xfrm>
            <a:off x="2215045" y="727248"/>
            <a:ext cx="8045373" cy="742279"/>
          </a:xfrm>
        </p:spPr>
        <p:txBody>
          <a:bodyPr>
            <a:noAutofit/>
          </a:bodyPr>
          <a:lstStyle/>
          <a:p>
            <a:r>
              <a:rPr lang="en-US" sz="5400" dirty="0"/>
              <a:t>True or false?</a:t>
            </a:r>
          </a:p>
        </p:txBody>
      </p:sp>
    </p:spTree>
    <p:extLst>
      <p:ext uri="{BB962C8B-B14F-4D97-AF65-F5344CB8AC3E}">
        <p14:creationId xmlns:p14="http://schemas.microsoft.com/office/powerpoint/2010/main" val="16594307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6600" dirty="0"/>
              <a:t>True. </a:t>
            </a:r>
          </a:p>
        </p:txBody>
      </p:sp>
      <p:sp>
        <p:nvSpPr>
          <p:cNvPr id="5" name="Text Placeholder 4"/>
          <p:cNvSpPr>
            <a:spLocks noGrp="1"/>
          </p:cNvSpPr>
          <p:nvPr>
            <p:ph type="body" idx="1"/>
          </p:nvPr>
        </p:nvSpPr>
        <p:spPr/>
        <p:txBody>
          <a:bodyPr>
            <a:normAutofit lnSpcReduction="10000"/>
          </a:bodyPr>
          <a:lstStyle/>
          <a:p>
            <a:r>
              <a:rPr lang="en-US" dirty="0"/>
              <a:t>Though the </a:t>
            </a:r>
            <a:r>
              <a:rPr lang="en-US" dirty="0" err="1"/>
              <a:t>irs</a:t>
            </a:r>
            <a:r>
              <a:rPr lang="en-US" dirty="0"/>
              <a:t> is still working out how it will act on this new authority.</a:t>
            </a:r>
          </a:p>
        </p:txBody>
      </p:sp>
    </p:spTree>
    <p:extLst>
      <p:ext uri="{BB962C8B-B14F-4D97-AF65-F5344CB8AC3E}">
        <p14:creationId xmlns:p14="http://schemas.microsoft.com/office/powerpoint/2010/main" val="9284254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84206" y="336021"/>
            <a:ext cx="6672649" cy="1200329"/>
          </a:xfrm>
          <a:prstGeom prst="rect">
            <a:avLst/>
          </a:prstGeom>
          <a:noFill/>
        </p:spPr>
        <p:txBody>
          <a:bodyPr wrap="square" rtlCol="0">
            <a:spAutoFit/>
          </a:bodyPr>
          <a:lstStyle/>
          <a:p>
            <a:endParaRPr lang="en-US" sz="2400" b="1" dirty="0"/>
          </a:p>
          <a:p>
            <a:pPr algn="just"/>
            <a:endParaRPr lang="en-US" sz="2400" b="1" dirty="0"/>
          </a:p>
          <a:p>
            <a:endParaRPr lang="en-US" sz="2400" dirty="0"/>
          </a:p>
        </p:txBody>
      </p:sp>
      <p:sp>
        <p:nvSpPr>
          <p:cNvPr id="2" name="Title 1"/>
          <p:cNvSpPr>
            <a:spLocks noGrp="1"/>
          </p:cNvSpPr>
          <p:nvPr>
            <p:ph type="title"/>
          </p:nvPr>
        </p:nvSpPr>
        <p:spPr>
          <a:xfrm>
            <a:off x="7875373" y="2747318"/>
            <a:ext cx="3707027" cy="2137719"/>
          </a:xfrm>
        </p:spPr>
        <p:txBody>
          <a:bodyPr/>
          <a:lstStyle/>
          <a:p>
            <a:br>
              <a:rPr lang="en-US" dirty="0"/>
            </a:br>
            <a:endParaRPr lang="en-US" dirty="0"/>
          </a:p>
        </p:txBody>
      </p:sp>
      <p:sp>
        <p:nvSpPr>
          <p:cNvPr id="5" name="TextBox 4"/>
          <p:cNvSpPr txBox="1"/>
          <p:nvPr/>
        </p:nvSpPr>
        <p:spPr>
          <a:xfrm>
            <a:off x="284205" y="500778"/>
            <a:ext cx="6672649" cy="4154984"/>
          </a:xfrm>
          <a:prstGeom prst="rect">
            <a:avLst/>
          </a:prstGeom>
          <a:noFill/>
        </p:spPr>
        <p:txBody>
          <a:bodyPr wrap="square" rtlCol="0">
            <a:spAutoFit/>
          </a:bodyPr>
          <a:lstStyle/>
          <a:p>
            <a:r>
              <a:rPr lang="en-US" sz="2400" dirty="0"/>
              <a:t>IRC § 7345.  Revocation or denial of passport in case of certain tax delinquencies</a:t>
            </a:r>
            <a:endParaRPr lang="en-US" sz="2400" b="1" dirty="0"/>
          </a:p>
          <a:p>
            <a:pPr algn="just"/>
            <a:endParaRPr lang="en-US" sz="2400" b="1" dirty="0"/>
          </a:p>
          <a:p>
            <a:r>
              <a:rPr lang="en-US" sz="2400" dirty="0"/>
              <a:t>(a) If the Secretary receives certification by the Commissioner of Internal Revenue that an individual has a seriously delinquent tax debt, the Secretary shall transmit such certification to the Secretary of State for action with respect to denial, revocation, or limitation of a passport pursuant to section 32101 of the FAST Act.</a:t>
            </a:r>
          </a:p>
          <a:p>
            <a:r>
              <a:rPr lang="sk-SK" sz="2400" dirty="0"/>
              <a:t> </a:t>
            </a:r>
          </a:p>
        </p:txBody>
      </p:sp>
      <p:sp>
        <p:nvSpPr>
          <p:cNvPr id="6" name="Title 1"/>
          <p:cNvSpPr txBox="1">
            <a:spLocks/>
          </p:cNvSpPr>
          <p:nvPr/>
        </p:nvSpPr>
        <p:spPr>
          <a:xfrm>
            <a:off x="7875373" y="609599"/>
            <a:ext cx="3707027" cy="2137719"/>
          </a:xfrm>
          <a:prstGeom prst="rect">
            <a:avLst/>
          </a:prstGeom>
        </p:spPr>
        <p:txBody>
          <a:bodyPr vert="horz" lIns="91440" tIns="45720" rIns="91440" bIns="45720" rtlCol="0" anchor="b">
            <a:normAutofit/>
          </a:bodyPr>
          <a:lstStyle>
            <a:lvl1pPr algn="l" defTabSz="914400" rtl="0" eaLnBrk="1" latinLnBrk="0" hangingPunct="1">
              <a:lnSpc>
                <a:spcPct val="100000"/>
              </a:lnSpc>
              <a:spcBef>
                <a:spcPct val="0"/>
              </a:spcBef>
              <a:buNone/>
              <a:defRPr sz="1900" b="1" i="0" kern="1200" cap="all" spc="300" baseline="0">
                <a:solidFill>
                  <a:schemeClr val="accent1"/>
                </a:solidFill>
                <a:latin typeface="+mn-lt"/>
                <a:ea typeface="+mj-ea"/>
                <a:cs typeface="+mj-cs"/>
              </a:defRPr>
            </a:lvl1pPr>
          </a:lstStyle>
          <a:p>
            <a:r>
              <a:rPr lang="en-US" dirty="0" err="1"/>
              <a:t>IrC</a:t>
            </a:r>
            <a:r>
              <a:rPr lang="en-US" dirty="0"/>
              <a:t> 7345. enacted </a:t>
            </a:r>
            <a:r>
              <a:rPr lang="en-US" dirty="0" err="1"/>
              <a:t>december</a:t>
            </a:r>
            <a:r>
              <a:rPr lang="en-US" dirty="0"/>
              <a:t> 2015</a:t>
            </a:r>
          </a:p>
        </p:txBody>
      </p:sp>
    </p:spTree>
    <p:extLst>
      <p:ext uri="{BB962C8B-B14F-4D97-AF65-F5344CB8AC3E}">
        <p14:creationId xmlns:p14="http://schemas.microsoft.com/office/powerpoint/2010/main" val="7551620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84206" y="336021"/>
            <a:ext cx="6672649" cy="1200329"/>
          </a:xfrm>
          <a:prstGeom prst="rect">
            <a:avLst/>
          </a:prstGeom>
          <a:noFill/>
        </p:spPr>
        <p:txBody>
          <a:bodyPr wrap="square" rtlCol="0">
            <a:spAutoFit/>
          </a:bodyPr>
          <a:lstStyle/>
          <a:p>
            <a:endParaRPr lang="en-US" sz="2400" b="1" dirty="0"/>
          </a:p>
          <a:p>
            <a:pPr algn="just"/>
            <a:endParaRPr lang="en-US" sz="2400" b="1" dirty="0"/>
          </a:p>
          <a:p>
            <a:endParaRPr lang="en-US" sz="2400" dirty="0"/>
          </a:p>
        </p:txBody>
      </p:sp>
      <p:sp>
        <p:nvSpPr>
          <p:cNvPr id="2" name="Title 1"/>
          <p:cNvSpPr>
            <a:spLocks noGrp="1"/>
          </p:cNvSpPr>
          <p:nvPr>
            <p:ph type="title"/>
          </p:nvPr>
        </p:nvSpPr>
        <p:spPr>
          <a:xfrm>
            <a:off x="7875373" y="2747318"/>
            <a:ext cx="3707027" cy="2137719"/>
          </a:xfrm>
        </p:spPr>
        <p:txBody>
          <a:bodyPr/>
          <a:lstStyle/>
          <a:p>
            <a:br>
              <a:rPr lang="en-US" dirty="0"/>
            </a:br>
            <a:endParaRPr lang="en-US" dirty="0"/>
          </a:p>
        </p:txBody>
      </p:sp>
      <p:sp>
        <p:nvSpPr>
          <p:cNvPr id="5" name="TextBox 4"/>
          <p:cNvSpPr txBox="1"/>
          <p:nvPr/>
        </p:nvSpPr>
        <p:spPr>
          <a:xfrm>
            <a:off x="284205" y="336021"/>
            <a:ext cx="6672649" cy="4893647"/>
          </a:xfrm>
          <a:prstGeom prst="rect">
            <a:avLst/>
          </a:prstGeom>
          <a:noFill/>
        </p:spPr>
        <p:txBody>
          <a:bodyPr wrap="square" rtlCol="0">
            <a:spAutoFit/>
          </a:bodyPr>
          <a:lstStyle/>
          <a:p>
            <a:r>
              <a:rPr lang="sk-SK" sz="2400" dirty="0"/>
              <a:t>(b) </a:t>
            </a:r>
            <a:r>
              <a:rPr lang="sk-SK" sz="2400" dirty="0" err="1"/>
              <a:t>Seriously</a:t>
            </a:r>
            <a:r>
              <a:rPr lang="sk-SK" sz="2400" dirty="0"/>
              <a:t> </a:t>
            </a:r>
            <a:r>
              <a:rPr lang="sk-SK" sz="2400" dirty="0" err="1"/>
              <a:t>delinquent</a:t>
            </a:r>
            <a:r>
              <a:rPr lang="sk-SK" sz="2400" dirty="0"/>
              <a:t> </a:t>
            </a:r>
            <a:r>
              <a:rPr lang="sk-SK" sz="2400" dirty="0" err="1"/>
              <a:t>tax</a:t>
            </a:r>
            <a:r>
              <a:rPr lang="sk-SK" sz="2400" dirty="0"/>
              <a:t> </a:t>
            </a:r>
            <a:r>
              <a:rPr lang="sk-SK" sz="2400" dirty="0" err="1"/>
              <a:t>debt</a:t>
            </a:r>
            <a:r>
              <a:rPr lang="sk-SK" sz="2400" dirty="0"/>
              <a:t>.</a:t>
            </a:r>
          </a:p>
          <a:p>
            <a:r>
              <a:rPr lang="sk-SK" sz="2400" dirty="0"/>
              <a:t>   (1) ..."</a:t>
            </a:r>
            <a:r>
              <a:rPr lang="sk-SK" sz="2400" dirty="0" err="1"/>
              <a:t>seriously</a:t>
            </a:r>
            <a:r>
              <a:rPr lang="sk-SK" sz="2400" dirty="0"/>
              <a:t> </a:t>
            </a:r>
            <a:r>
              <a:rPr lang="sk-SK" sz="2400" dirty="0" err="1"/>
              <a:t>delinquent</a:t>
            </a:r>
            <a:r>
              <a:rPr lang="sk-SK" sz="2400" dirty="0"/>
              <a:t> </a:t>
            </a:r>
            <a:r>
              <a:rPr lang="sk-SK" sz="2400" dirty="0" err="1"/>
              <a:t>tax</a:t>
            </a:r>
            <a:r>
              <a:rPr lang="sk-SK" sz="2400" dirty="0"/>
              <a:t> </a:t>
            </a:r>
            <a:r>
              <a:rPr lang="sk-SK" sz="2400" dirty="0" err="1"/>
              <a:t>debt</a:t>
            </a:r>
            <a:r>
              <a:rPr lang="sk-SK" sz="2400" dirty="0"/>
              <a:t>" </a:t>
            </a:r>
            <a:r>
              <a:rPr lang="sk-SK" sz="2400" dirty="0" err="1"/>
              <a:t>means</a:t>
            </a:r>
            <a:r>
              <a:rPr lang="sk-SK" sz="2400" dirty="0"/>
              <a:t> </a:t>
            </a:r>
            <a:r>
              <a:rPr lang="sk-SK" sz="2400" dirty="0" err="1"/>
              <a:t>an</a:t>
            </a:r>
            <a:r>
              <a:rPr lang="sk-SK" sz="2400" dirty="0"/>
              <a:t> </a:t>
            </a:r>
            <a:r>
              <a:rPr lang="sk-SK" sz="2400" dirty="0" err="1"/>
              <a:t>unpaid</a:t>
            </a:r>
            <a:r>
              <a:rPr lang="sk-SK" sz="2400" dirty="0"/>
              <a:t>, </a:t>
            </a:r>
            <a:r>
              <a:rPr lang="sk-SK" sz="2400" dirty="0" err="1"/>
              <a:t>legally</a:t>
            </a:r>
            <a:r>
              <a:rPr lang="sk-SK" sz="2400" dirty="0"/>
              <a:t> </a:t>
            </a:r>
            <a:r>
              <a:rPr lang="sk-SK" sz="2400" dirty="0" err="1"/>
              <a:t>enforceable</a:t>
            </a:r>
            <a:r>
              <a:rPr lang="sk-SK" sz="2400" dirty="0"/>
              <a:t> </a:t>
            </a:r>
            <a:r>
              <a:rPr lang="sk-SK" sz="2400" dirty="0" err="1"/>
              <a:t>Federal</a:t>
            </a:r>
            <a:r>
              <a:rPr lang="sk-SK" sz="2400" dirty="0"/>
              <a:t> </a:t>
            </a:r>
            <a:r>
              <a:rPr lang="sk-SK" sz="2400" dirty="0" err="1"/>
              <a:t>tax</a:t>
            </a:r>
            <a:r>
              <a:rPr lang="sk-SK" sz="2400" dirty="0"/>
              <a:t> </a:t>
            </a:r>
            <a:r>
              <a:rPr lang="sk-SK" sz="2400" dirty="0" err="1"/>
              <a:t>liability</a:t>
            </a:r>
            <a:r>
              <a:rPr lang="sk-SK" sz="2400" dirty="0"/>
              <a:t> of </a:t>
            </a:r>
            <a:r>
              <a:rPr lang="sk-SK" sz="2400" dirty="0" err="1"/>
              <a:t>an</a:t>
            </a:r>
            <a:r>
              <a:rPr lang="sk-SK" sz="2400" dirty="0"/>
              <a:t> </a:t>
            </a:r>
            <a:r>
              <a:rPr lang="sk-SK" sz="2400" dirty="0" err="1"/>
              <a:t>individual</a:t>
            </a:r>
            <a:r>
              <a:rPr lang="sk-SK" sz="2400" dirty="0"/>
              <a:t>--</a:t>
            </a:r>
          </a:p>
          <a:p>
            <a:r>
              <a:rPr lang="sk-SK" sz="2400" dirty="0"/>
              <a:t>      (A) </a:t>
            </a:r>
            <a:r>
              <a:rPr lang="sk-SK" sz="2400" dirty="0" err="1"/>
              <a:t>which</a:t>
            </a:r>
            <a:r>
              <a:rPr lang="sk-SK" sz="2400" dirty="0"/>
              <a:t> has </a:t>
            </a:r>
            <a:r>
              <a:rPr lang="sk-SK" sz="2400" dirty="0" err="1"/>
              <a:t>been</a:t>
            </a:r>
            <a:r>
              <a:rPr lang="sk-SK" sz="2400" dirty="0"/>
              <a:t> </a:t>
            </a:r>
            <a:r>
              <a:rPr lang="sk-SK" sz="2400" dirty="0" err="1"/>
              <a:t>assessed</a:t>
            </a:r>
            <a:r>
              <a:rPr lang="sk-SK" sz="2400" dirty="0"/>
              <a:t>,</a:t>
            </a:r>
          </a:p>
          <a:p>
            <a:r>
              <a:rPr lang="en-US" sz="2400" dirty="0"/>
              <a:t>      (B) which is greater than $ 50,000, and</a:t>
            </a:r>
          </a:p>
          <a:p>
            <a:r>
              <a:rPr lang="en-US" sz="2400" dirty="0"/>
              <a:t>      (C) with respect to which--</a:t>
            </a:r>
          </a:p>
          <a:p>
            <a:r>
              <a:rPr lang="en-US" sz="2400" dirty="0"/>
              <a:t>         (</a:t>
            </a:r>
            <a:r>
              <a:rPr lang="en-US" sz="2400" dirty="0" err="1"/>
              <a:t>i</a:t>
            </a:r>
            <a:r>
              <a:rPr lang="en-US" sz="2400" dirty="0"/>
              <a:t>) a notice of lien has been filed pursuant to section 6323 and the administrative rights under 6320 with respect to which have been exhausted or lapsed, or (ii) a levy is made pursuant to section 6331   </a:t>
            </a:r>
          </a:p>
          <a:p>
            <a:r>
              <a:rPr lang="sk-SK" sz="2400" dirty="0"/>
              <a:t> </a:t>
            </a:r>
          </a:p>
        </p:txBody>
      </p:sp>
      <p:sp>
        <p:nvSpPr>
          <p:cNvPr id="6" name="Title 1"/>
          <p:cNvSpPr txBox="1">
            <a:spLocks/>
          </p:cNvSpPr>
          <p:nvPr/>
        </p:nvSpPr>
        <p:spPr>
          <a:xfrm>
            <a:off x="7875373" y="609599"/>
            <a:ext cx="3707027" cy="2137719"/>
          </a:xfrm>
          <a:prstGeom prst="rect">
            <a:avLst/>
          </a:prstGeom>
        </p:spPr>
        <p:txBody>
          <a:bodyPr vert="horz" lIns="91440" tIns="45720" rIns="91440" bIns="45720" rtlCol="0" anchor="b">
            <a:normAutofit/>
          </a:bodyPr>
          <a:lstStyle>
            <a:lvl1pPr algn="l" defTabSz="914400" rtl="0" eaLnBrk="1" latinLnBrk="0" hangingPunct="1">
              <a:lnSpc>
                <a:spcPct val="100000"/>
              </a:lnSpc>
              <a:spcBef>
                <a:spcPct val="0"/>
              </a:spcBef>
              <a:buNone/>
              <a:defRPr sz="1900" b="1" i="0" kern="1200" cap="all" spc="300" baseline="0">
                <a:solidFill>
                  <a:schemeClr val="accent1"/>
                </a:solidFill>
                <a:latin typeface="+mn-lt"/>
                <a:ea typeface="+mj-ea"/>
                <a:cs typeface="+mj-cs"/>
              </a:defRPr>
            </a:lvl1pPr>
          </a:lstStyle>
          <a:p>
            <a:r>
              <a:rPr lang="en-US" dirty="0" err="1"/>
              <a:t>IrC</a:t>
            </a:r>
            <a:r>
              <a:rPr lang="en-US" dirty="0"/>
              <a:t> 7345. enacted </a:t>
            </a:r>
            <a:r>
              <a:rPr lang="en-US" dirty="0" err="1"/>
              <a:t>december</a:t>
            </a:r>
            <a:r>
              <a:rPr lang="en-US" dirty="0"/>
              <a:t> 2015</a:t>
            </a:r>
          </a:p>
        </p:txBody>
      </p:sp>
    </p:spTree>
    <p:extLst>
      <p:ext uri="{BB962C8B-B14F-4D97-AF65-F5344CB8AC3E}">
        <p14:creationId xmlns:p14="http://schemas.microsoft.com/office/powerpoint/2010/main" val="18967253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84206" y="336021"/>
            <a:ext cx="6672649" cy="1200329"/>
          </a:xfrm>
          <a:prstGeom prst="rect">
            <a:avLst/>
          </a:prstGeom>
          <a:noFill/>
        </p:spPr>
        <p:txBody>
          <a:bodyPr wrap="square" rtlCol="0">
            <a:spAutoFit/>
          </a:bodyPr>
          <a:lstStyle/>
          <a:p>
            <a:endParaRPr lang="en-US" sz="2400" b="1" dirty="0"/>
          </a:p>
          <a:p>
            <a:pPr algn="just"/>
            <a:endParaRPr lang="en-US" sz="2400" b="1" dirty="0"/>
          </a:p>
          <a:p>
            <a:endParaRPr lang="en-US" sz="2400" dirty="0"/>
          </a:p>
        </p:txBody>
      </p:sp>
      <p:sp>
        <p:nvSpPr>
          <p:cNvPr id="2" name="Title 1"/>
          <p:cNvSpPr>
            <a:spLocks noGrp="1"/>
          </p:cNvSpPr>
          <p:nvPr>
            <p:ph type="title"/>
          </p:nvPr>
        </p:nvSpPr>
        <p:spPr>
          <a:xfrm>
            <a:off x="7875373" y="2747318"/>
            <a:ext cx="3707027" cy="2137719"/>
          </a:xfrm>
        </p:spPr>
        <p:txBody>
          <a:bodyPr/>
          <a:lstStyle/>
          <a:p>
            <a:br>
              <a:rPr lang="en-US" dirty="0"/>
            </a:br>
            <a:endParaRPr lang="en-US" dirty="0"/>
          </a:p>
        </p:txBody>
      </p:sp>
      <p:sp>
        <p:nvSpPr>
          <p:cNvPr id="5" name="TextBox 4"/>
          <p:cNvSpPr txBox="1"/>
          <p:nvPr/>
        </p:nvSpPr>
        <p:spPr>
          <a:xfrm>
            <a:off x="284205" y="336021"/>
            <a:ext cx="6672649" cy="4524315"/>
          </a:xfrm>
          <a:prstGeom prst="rect">
            <a:avLst/>
          </a:prstGeom>
          <a:noFill/>
        </p:spPr>
        <p:txBody>
          <a:bodyPr wrap="square" rtlCol="0">
            <a:spAutoFit/>
          </a:bodyPr>
          <a:lstStyle/>
          <a:p>
            <a:r>
              <a:rPr lang="en-US" sz="2400" dirty="0"/>
              <a:t>(2) Exceptions. Such term shall not include--</a:t>
            </a:r>
          </a:p>
          <a:p>
            <a:r>
              <a:rPr lang="en-US" sz="2400" dirty="0"/>
              <a:t>      (A) a debt that is being paid in a timely manner pursuant to an agreement to which the individual is party under section 6159 or 7122, and      </a:t>
            </a:r>
          </a:p>
          <a:p>
            <a:r>
              <a:rPr lang="en-US" sz="2400" dirty="0"/>
              <a:t>(B) a debt with respect to which collection is suspended with respect to the individual--</a:t>
            </a:r>
          </a:p>
          <a:p>
            <a:r>
              <a:rPr lang="en-US" sz="2400" dirty="0"/>
              <a:t>         (</a:t>
            </a:r>
            <a:r>
              <a:rPr lang="en-US" sz="2400" dirty="0" err="1"/>
              <a:t>i</a:t>
            </a:r>
            <a:r>
              <a:rPr lang="en-US" sz="2400" dirty="0"/>
              <a:t>) because a due process hearing under section 6330 is requested or pending, or         </a:t>
            </a:r>
          </a:p>
          <a:p>
            <a:r>
              <a:rPr lang="en-US" sz="2400" dirty="0"/>
              <a:t>(ii) because an election under subsection (b) or (c) of section 6015 is made or relief under subsection (f) is requested.</a:t>
            </a:r>
          </a:p>
          <a:p>
            <a:r>
              <a:rPr lang="sk-SK" sz="2400" dirty="0"/>
              <a:t> </a:t>
            </a:r>
          </a:p>
        </p:txBody>
      </p:sp>
      <p:sp>
        <p:nvSpPr>
          <p:cNvPr id="6" name="Title 1"/>
          <p:cNvSpPr txBox="1">
            <a:spLocks/>
          </p:cNvSpPr>
          <p:nvPr/>
        </p:nvSpPr>
        <p:spPr>
          <a:xfrm>
            <a:off x="7875373" y="609599"/>
            <a:ext cx="3707027" cy="2137719"/>
          </a:xfrm>
          <a:prstGeom prst="rect">
            <a:avLst/>
          </a:prstGeom>
        </p:spPr>
        <p:txBody>
          <a:bodyPr vert="horz" lIns="91440" tIns="45720" rIns="91440" bIns="45720" rtlCol="0" anchor="b">
            <a:normAutofit/>
          </a:bodyPr>
          <a:lstStyle>
            <a:lvl1pPr algn="l" defTabSz="914400" rtl="0" eaLnBrk="1" latinLnBrk="0" hangingPunct="1">
              <a:lnSpc>
                <a:spcPct val="100000"/>
              </a:lnSpc>
              <a:spcBef>
                <a:spcPct val="0"/>
              </a:spcBef>
              <a:buNone/>
              <a:defRPr sz="1900" b="1" i="0" kern="1200" cap="all" spc="300" baseline="0">
                <a:solidFill>
                  <a:schemeClr val="accent1"/>
                </a:solidFill>
                <a:latin typeface="+mn-lt"/>
                <a:ea typeface="+mj-ea"/>
                <a:cs typeface="+mj-cs"/>
              </a:defRPr>
            </a:lvl1pPr>
          </a:lstStyle>
          <a:p>
            <a:r>
              <a:rPr lang="en-US" dirty="0" err="1"/>
              <a:t>IrC</a:t>
            </a:r>
            <a:r>
              <a:rPr lang="en-US" dirty="0"/>
              <a:t> 7345. enacted </a:t>
            </a:r>
            <a:r>
              <a:rPr lang="en-US" dirty="0" err="1"/>
              <a:t>december</a:t>
            </a:r>
            <a:r>
              <a:rPr lang="en-US" dirty="0"/>
              <a:t> 2015</a:t>
            </a:r>
          </a:p>
        </p:txBody>
      </p:sp>
    </p:spTree>
    <p:extLst>
      <p:ext uri="{BB962C8B-B14F-4D97-AF65-F5344CB8AC3E}">
        <p14:creationId xmlns:p14="http://schemas.microsoft.com/office/powerpoint/2010/main" val="4735989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000" cap="none" dirty="0"/>
              <a:t>The IRS can levy my social security payments.</a:t>
            </a:r>
          </a:p>
        </p:txBody>
      </p:sp>
      <p:sp>
        <p:nvSpPr>
          <p:cNvPr id="3" name="Subtitle 2"/>
          <p:cNvSpPr>
            <a:spLocks noGrp="1"/>
          </p:cNvSpPr>
          <p:nvPr>
            <p:ph type="subTitle" idx="1"/>
          </p:nvPr>
        </p:nvSpPr>
        <p:spPr>
          <a:xfrm>
            <a:off x="2215045" y="727248"/>
            <a:ext cx="8045373" cy="742279"/>
          </a:xfrm>
        </p:spPr>
        <p:txBody>
          <a:bodyPr>
            <a:noAutofit/>
          </a:bodyPr>
          <a:lstStyle/>
          <a:p>
            <a:r>
              <a:rPr lang="en-US" sz="5400" dirty="0"/>
              <a:t>True or false?</a:t>
            </a:r>
          </a:p>
        </p:txBody>
      </p:sp>
    </p:spTree>
    <p:extLst>
      <p:ext uri="{BB962C8B-B14F-4D97-AF65-F5344CB8AC3E}">
        <p14:creationId xmlns:p14="http://schemas.microsoft.com/office/powerpoint/2010/main" val="17997093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6600" dirty="0"/>
              <a:t>true</a:t>
            </a:r>
          </a:p>
        </p:txBody>
      </p:sp>
      <p:sp>
        <p:nvSpPr>
          <p:cNvPr id="5" name="Text Placeholder 4"/>
          <p:cNvSpPr>
            <a:spLocks noGrp="1"/>
          </p:cNvSpPr>
          <p:nvPr>
            <p:ph type="body" idx="1"/>
          </p:nvPr>
        </p:nvSpPr>
        <p:spPr/>
        <p:txBody>
          <a:bodyPr>
            <a:normAutofit lnSpcReduction="10000"/>
          </a:bodyPr>
          <a:lstStyle/>
          <a:p>
            <a:r>
              <a:rPr lang="en-US" dirty="0"/>
              <a:t>Up to 15% (no minimum) through the federal payment levy program or up to 100% manually</a:t>
            </a:r>
          </a:p>
        </p:txBody>
      </p:sp>
    </p:spTree>
    <p:extLst>
      <p:ext uri="{BB962C8B-B14F-4D97-AF65-F5344CB8AC3E}">
        <p14:creationId xmlns:p14="http://schemas.microsoft.com/office/powerpoint/2010/main" val="3659606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84206" y="336021"/>
            <a:ext cx="6672649" cy="1200329"/>
          </a:xfrm>
          <a:prstGeom prst="rect">
            <a:avLst/>
          </a:prstGeom>
          <a:noFill/>
        </p:spPr>
        <p:txBody>
          <a:bodyPr wrap="square" rtlCol="0">
            <a:spAutoFit/>
          </a:bodyPr>
          <a:lstStyle/>
          <a:p>
            <a:endParaRPr lang="en-US" sz="2400" b="1" dirty="0"/>
          </a:p>
          <a:p>
            <a:pPr algn="just"/>
            <a:endParaRPr lang="en-US" sz="2400" b="1" dirty="0"/>
          </a:p>
          <a:p>
            <a:endParaRPr lang="en-US" sz="2400" dirty="0"/>
          </a:p>
        </p:txBody>
      </p:sp>
      <p:sp>
        <p:nvSpPr>
          <p:cNvPr id="2" name="Title 1"/>
          <p:cNvSpPr>
            <a:spLocks noGrp="1"/>
          </p:cNvSpPr>
          <p:nvPr>
            <p:ph type="title"/>
          </p:nvPr>
        </p:nvSpPr>
        <p:spPr>
          <a:xfrm>
            <a:off x="7875373" y="2747318"/>
            <a:ext cx="3707027" cy="2137719"/>
          </a:xfrm>
        </p:spPr>
        <p:txBody>
          <a:bodyPr/>
          <a:lstStyle/>
          <a:p>
            <a:br>
              <a:rPr lang="en-US" dirty="0"/>
            </a:br>
            <a:endParaRPr lang="en-US" dirty="0"/>
          </a:p>
        </p:txBody>
      </p:sp>
      <p:sp>
        <p:nvSpPr>
          <p:cNvPr id="5" name="TextBox 4"/>
          <p:cNvSpPr txBox="1"/>
          <p:nvPr/>
        </p:nvSpPr>
        <p:spPr>
          <a:xfrm>
            <a:off x="284205" y="-8239"/>
            <a:ext cx="7101017" cy="6555641"/>
          </a:xfrm>
          <a:prstGeom prst="rect">
            <a:avLst/>
          </a:prstGeom>
          <a:noFill/>
        </p:spPr>
        <p:txBody>
          <a:bodyPr wrap="square" rtlCol="0">
            <a:spAutoFit/>
          </a:bodyPr>
          <a:lstStyle/>
          <a:p>
            <a:r>
              <a:rPr lang="en-US" b="1" dirty="0"/>
              <a:t>WHAT TIGTA FOUND </a:t>
            </a:r>
          </a:p>
          <a:p>
            <a:endParaRPr lang="en-US" dirty="0"/>
          </a:p>
          <a:p>
            <a:r>
              <a:rPr lang="en-US" dirty="0"/>
              <a:t>Revenue officers make levy determinations of Social Security benefits on a case-by-case basis and exercise judgment in making the determination to levy. While there are special procedures and thresholds for levying individual retirement accounts and 401(k) retirement accounts, there are no special considerations or procedures for revenue officers when levying Social Security benefits. In these cases, revenue officers follow procedures for levying assets in general. In most cases, revenue officers are compliant with these general IRS procedures when levying Social Security benefits. However, for 15 percent of our sample, revenue officers took levy action on Social Security recipients that likely caused or exacerbated economic hardship. </a:t>
            </a:r>
            <a:r>
              <a:rPr lang="is-IS" dirty="0"/>
              <a:t>…</a:t>
            </a:r>
            <a:endParaRPr lang="en-US" dirty="0"/>
          </a:p>
          <a:p>
            <a:endParaRPr lang="en-US" dirty="0"/>
          </a:p>
          <a:p>
            <a:r>
              <a:rPr lang="en-US" dirty="0"/>
              <a:t>Additionally, while existing procedures allow revenue officers to manually levy up to100 percent of Social Security benefits, taxpayers have the right to claim an exemption against the levy. However, in 28 percent of our sampled cases, revenue officers used the wrong form to levy Social Security benefits.  As a result, exemption amounts were not considered prior to establishing the levy. Of these cases, 6 percent involved taxpayers who suffered greater Social Security levies than allowed by law. </a:t>
            </a:r>
          </a:p>
          <a:p>
            <a:endParaRPr lang="en-US" dirty="0"/>
          </a:p>
          <a:p>
            <a:r>
              <a:rPr lang="sk-SK" sz="2400" dirty="0"/>
              <a:t> </a:t>
            </a:r>
          </a:p>
        </p:txBody>
      </p:sp>
      <p:sp>
        <p:nvSpPr>
          <p:cNvPr id="6" name="Title 1"/>
          <p:cNvSpPr txBox="1">
            <a:spLocks/>
          </p:cNvSpPr>
          <p:nvPr/>
        </p:nvSpPr>
        <p:spPr>
          <a:xfrm>
            <a:off x="7875373" y="609599"/>
            <a:ext cx="4197178" cy="2137719"/>
          </a:xfrm>
          <a:prstGeom prst="rect">
            <a:avLst/>
          </a:prstGeom>
        </p:spPr>
        <p:txBody>
          <a:bodyPr vert="horz" lIns="91440" tIns="45720" rIns="91440" bIns="45720" rtlCol="0" anchor="b">
            <a:normAutofit/>
          </a:bodyPr>
          <a:lstStyle>
            <a:lvl1pPr algn="l" defTabSz="914400" rtl="0" eaLnBrk="1" latinLnBrk="0" hangingPunct="1">
              <a:lnSpc>
                <a:spcPct val="100000"/>
              </a:lnSpc>
              <a:spcBef>
                <a:spcPct val="0"/>
              </a:spcBef>
              <a:buNone/>
              <a:defRPr sz="1900" b="1" i="0" kern="1200" cap="all" spc="300" baseline="0">
                <a:solidFill>
                  <a:schemeClr val="accent1"/>
                </a:solidFill>
                <a:latin typeface="+mn-lt"/>
                <a:ea typeface="+mj-ea"/>
                <a:cs typeface="+mj-cs"/>
              </a:defRPr>
            </a:lvl1pPr>
          </a:lstStyle>
          <a:p>
            <a:r>
              <a:rPr lang="en-US" dirty="0"/>
              <a:t>June 30</a:t>
            </a:r>
            <a:r>
              <a:rPr lang="en-US"/>
              <a:t>, 2016. </a:t>
            </a:r>
          </a:p>
          <a:p>
            <a:r>
              <a:rPr lang="en-US" dirty="0"/>
              <a:t>report by </a:t>
            </a:r>
            <a:r>
              <a:rPr lang="en-US" dirty="0" err="1"/>
              <a:t>tigta</a:t>
            </a:r>
            <a:r>
              <a:rPr lang="en-US" dirty="0"/>
              <a:t> (Treasury inspector general for tax administration)</a:t>
            </a:r>
          </a:p>
        </p:txBody>
      </p:sp>
    </p:spTree>
    <p:extLst>
      <p:ext uri="{BB962C8B-B14F-4D97-AF65-F5344CB8AC3E}">
        <p14:creationId xmlns:p14="http://schemas.microsoft.com/office/powerpoint/2010/main" val="10369988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000" cap="none" dirty="0"/>
              <a:t>The IRS can call and threaten to sue me if I don’t pay over the phone.</a:t>
            </a:r>
          </a:p>
        </p:txBody>
      </p:sp>
      <p:sp>
        <p:nvSpPr>
          <p:cNvPr id="3" name="Subtitle 2"/>
          <p:cNvSpPr>
            <a:spLocks noGrp="1"/>
          </p:cNvSpPr>
          <p:nvPr>
            <p:ph type="subTitle" idx="1"/>
          </p:nvPr>
        </p:nvSpPr>
        <p:spPr>
          <a:xfrm>
            <a:off x="2215045" y="727248"/>
            <a:ext cx="8045373" cy="742279"/>
          </a:xfrm>
        </p:spPr>
        <p:txBody>
          <a:bodyPr>
            <a:noAutofit/>
          </a:bodyPr>
          <a:lstStyle/>
          <a:p>
            <a:r>
              <a:rPr lang="en-US" sz="5400" dirty="0"/>
              <a:t>True or false?</a:t>
            </a:r>
          </a:p>
        </p:txBody>
      </p:sp>
    </p:spTree>
    <p:extLst>
      <p:ext uri="{BB962C8B-B14F-4D97-AF65-F5344CB8AC3E}">
        <p14:creationId xmlns:p14="http://schemas.microsoft.com/office/powerpoint/2010/main" val="189910219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000" cap="none" dirty="0"/>
              <a:t>The IRS can contact my clients, neighbors, employer, friends, or family without telling me first.</a:t>
            </a:r>
          </a:p>
        </p:txBody>
      </p:sp>
      <p:sp>
        <p:nvSpPr>
          <p:cNvPr id="3" name="Subtitle 2"/>
          <p:cNvSpPr>
            <a:spLocks noGrp="1"/>
          </p:cNvSpPr>
          <p:nvPr>
            <p:ph type="subTitle" idx="1"/>
          </p:nvPr>
        </p:nvSpPr>
        <p:spPr>
          <a:xfrm>
            <a:off x="2215045" y="727248"/>
            <a:ext cx="8045373" cy="742279"/>
          </a:xfrm>
        </p:spPr>
        <p:txBody>
          <a:bodyPr>
            <a:noAutofit/>
          </a:bodyPr>
          <a:lstStyle/>
          <a:p>
            <a:r>
              <a:rPr lang="en-US" sz="5400" dirty="0"/>
              <a:t>True or false?</a:t>
            </a:r>
          </a:p>
        </p:txBody>
      </p:sp>
    </p:spTree>
    <p:extLst>
      <p:ext uri="{BB962C8B-B14F-4D97-AF65-F5344CB8AC3E}">
        <p14:creationId xmlns:p14="http://schemas.microsoft.com/office/powerpoint/2010/main" val="63617157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82291" y="1095154"/>
            <a:ext cx="8187071" cy="4064627"/>
          </a:xfrm>
        </p:spPr>
        <p:txBody>
          <a:bodyPr>
            <a:normAutofit/>
          </a:bodyPr>
          <a:lstStyle/>
          <a:p>
            <a:r>
              <a:rPr lang="is-IS" sz="6600" dirty="0"/>
              <a:t>true</a:t>
            </a:r>
            <a:endParaRPr lang="en-US" sz="6600" dirty="0"/>
          </a:p>
        </p:txBody>
      </p:sp>
      <p:sp>
        <p:nvSpPr>
          <p:cNvPr id="5" name="Text Placeholder 4"/>
          <p:cNvSpPr>
            <a:spLocks noGrp="1"/>
          </p:cNvSpPr>
          <p:nvPr>
            <p:ph type="body" idx="1"/>
          </p:nvPr>
        </p:nvSpPr>
        <p:spPr>
          <a:xfrm>
            <a:off x="2631989" y="5179151"/>
            <a:ext cx="9341707" cy="1401657"/>
          </a:xfrm>
        </p:spPr>
        <p:txBody>
          <a:bodyPr>
            <a:normAutofit/>
          </a:bodyPr>
          <a:lstStyle/>
          <a:p>
            <a:r>
              <a:rPr lang="en-US" dirty="0"/>
              <a:t>In several scenarios, the </a:t>
            </a:r>
            <a:r>
              <a:rPr lang="en-US" dirty="0" err="1"/>
              <a:t>irs</a:t>
            </a:r>
            <a:r>
              <a:rPr lang="en-US" dirty="0"/>
              <a:t> may talk to (and send summonses to!) third-parties and you only find out when your friends/family/clients/employees tell you!</a:t>
            </a:r>
          </a:p>
        </p:txBody>
      </p:sp>
    </p:spTree>
    <p:extLst>
      <p:ext uri="{BB962C8B-B14F-4D97-AF65-F5344CB8AC3E}">
        <p14:creationId xmlns:p14="http://schemas.microsoft.com/office/powerpoint/2010/main" val="111642081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84206" y="336021"/>
            <a:ext cx="6672649" cy="1200329"/>
          </a:xfrm>
          <a:prstGeom prst="rect">
            <a:avLst/>
          </a:prstGeom>
          <a:noFill/>
        </p:spPr>
        <p:txBody>
          <a:bodyPr wrap="square" rtlCol="0">
            <a:spAutoFit/>
          </a:bodyPr>
          <a:lstStyle/>
          <a:p>
            <a:endParaRPr lang="en-US" sz="2400" b="1" dirty="0"/>
          </a:p>
          <a:p>
            <a:pPr algn="just"/>
            <a:endParaRPr lang="en-US" sz="2400" b="1" dirty="0"/>
          </a:p>
          <a:p>
            <a:endParaRPr lang="en-US" sz="2400" dirty="0"/>
          </a:p>
        </p:txBody>
      </p:sp>
      <p:sp>
        <p:nvSpPr>
          <p:cNvPr id="2" name="Title 1"/>
          <p:cNvSpPr>
            <a:spLocks noGrp="1"/>
          </p:cNvSpPr>
          <p:nvPr>
            <p:ph type="title"/>
          </p:nvPr>
        </p:nvSpPr>
        <p:spPr>
          <a:xfrm>
            <a:off x="7875373" y="2747318"/>
            <a:ext cx="3707027" cy="2137719"/>
          </a:xfrm>
        </p:spPr>
        <p:txBody>
          <a:bodyPr/>
          <a:lstStyle/>
          <a:p>
            <a:br>
              <a:rPr lang="en-US" dirty="0"/>
            </a:br>
            <a:endParaRPr lang="en-US" dirty="0"/>
          </a:p>
        </p:txBody>
      </p:sp>
      <p:sp>
        <p:nvSpPr>
          <p:cNvPr id="5" name="TextBox 4"/>
          <p:cNvSpPr txBox="1"/>
          <p:nvPr/>
        </p:nvSpPr>
        <p:spPr>
          <a:xfrm>
            <a:off x="284206" y="197521"/>
            <a:ext cx="7101017" cy="5201424"/>
          </a:xfrm>
          <a:prstGeom prst="rect">
            <a:avLst/>
          </a:prstGeom>
          <a:noFill/>
        </p:spPr>
        <p:txBody>
          <a:bodyPr wrap="square" rtlCol="0">
            <a:spAutoFit/>
          </a:bodyPr>
          <a:lstStyle/>
          <a:p>
            <a:r>
              <a:rPr lang="en-US" sz="2400" b="1" dirty="0"/>
              <a:t>The Taxpayer is not entitled to notice of a third party summons if they are issued:</a:t>
            </a:r>
          </a:p>
          <a:p>
            <a:endParaRPr lang="en-US" sz="2400" b="1" dirty="0"/>
          </a:p>
          <a:p>
            <a:pPr marL="342900" indent="-342900">
              <a:buFont typeface="Arial" charset="0"/>
              <a:buChar char="•"/>
            </a:pPr>
            <a:r>
              <a:rPr lang="en-US" sz="2000" dirty="0"/>
              <a:t>T</a:t>
            </a:r>
            <a:r>
              <a:rPr lang="sk-SK" sz="2000" dirty="0"/>
              <a:t>o a </a:t>
            </a:r>
            <a:r>
              <a:rPr lang="sk-SK" sz="2000" dirty="0" err="1"/>
              <a:t>taxpayer‘s</a:t>
            </a:r>
            <a:r>
              <a:rPr lang="sk-SK" sz="2000" dirty="0"/>
              <a:t> </a:t>
            </a:r>
            <a:r>
              <a:rPr lang="sk-SK" sz="2000" dirty="0" err="1"/>
              <a:t>officer</a:t>
            </a:r>
            <a:r>
              <a:rPr lang="sk-SK" sz="2000" dirty="0"/>
              <a:t> or </a:t>
            </a:r>
            <a:r>
              <a:rPr lang="sk-SK" sz="2000" dirty="0" err="1"/>
              <a:t>employee</a:t>
            </a:r>
            <a:r>
              <a:rPr lang="sk-SK" sz="2000" dirty="0"/>
              <a:t>;</a:t>
            </a:r>
          </a:p>
          <a:p>
            <a:pPr marL="342900" indent="-342900">
              <a:buFont typeface="Arial" charset="0"/>
              <a:buChar char="•"/>
            </a:pPr>
            <a:endParaRPr lang="sk-SK" sz="2000" dirty="0"/>
          </a:p>
          <a:p>
            <a:pPr marL="342900" indent="-342900">
              <a:buFont typeface="Arial" charset="0"/>
              <a:buChar char="•"/>
            </a:pPr>
            <a:r>
              <a:rPr lang="sk-SK" sz="2000" dirty="0"/>
              <a:t>To </a:t>
            </a:r>
            <a:r>
              <a:rPr lang="sk-SK" sz="2000" dirty="0" err="1"/>
              <a:t>determine</a:t>
            </a:r>
            <a:r>
              <a:rPr lang="sk-SK" sz="2000" dirty="0"/>
              <a:t> </a:t>
            </a:r>
            <a:r>
              <a:rPr lang="sk-SK" sz="2000" dirty="0" err="1"/>
              <a:t>whether</a:t>
            </a:r>
            <a:r>
              <a:rPr lang="sk-SK" sz="2000" dirty="0"/>
              <a:t> </a:t>
            </a:r>
            <a:r>
              <a:rPr lang="sk-SK" sz="2000" dirty="0" err="1"/>
              <a:t>records</a:t>
            </a:r>
            <a:r>
              <a:rPr lang="sk-SK" sz="2000" dirty="0"/>
              <a:t> of a business </a:t>
            </a:r>
            <a:r>
              <a:rPr lang="sk-SK" sz="2000" dirty="0" err="1"/>
              <a:t>transaction</a:t>
            </a:r>
            <a:r>
              <a:rPr lang="sk-SK" sz="2000" dirty="0"/>
              <a:t> or </a:t>
            </a:r>
            <a:r>
              <a:rPr lang="sk-SK" sz="2000" dirty="0" err="1"/>
              <a:t>affairs</a:t>
            </a:r>
            <a:r>
              <a:rPr lang="sk-SK" sz="2000" dirty="0"/>
              <a:t> of a person </a:t>
            </a:r>
            <a:r>
              <a:rPr lang="sk-SK" sz="2000" dirty="0" err="1"/>
              <a:t>were</a:t>
            </a:r>
            <a:r>
              <a:rPr lang="sk-SK" sz="2000" dirty="0"/>
              <a:t> </a:t>
            </a:r>
            <a:r>
              <a:rPr lang="sk-SK" sz="2000" dirty="0" err="1"/>
              <a:t>made</a:t>
            </a:r>
            <a:r>
              <a:rPr lang="sk-SK" sz="2000" dirty="0"/>
              <a:t> or </a:t>
            </a:r>
            <a:r>
              <a:rPr lang="sk-SK" sz="2000" dirty="0" err="1"/>
              <a:t>exist</a:t>
            </a:r>
            <a:r>
              <a:rPr lang="sk-SK" sz="2000" dirty="0"/>
              <a:t>;</a:t>
            </a:r>
          </a:p>
          <a:p>
            <a:pPr marL="342900" indent="-342900">
              <a:buFont typeface="Arial" charset="0"/>
              <a:buChar char="•"/>
            </a:pPr>
            <a:endParaRPr lang="sk-SK" sz="2000" dirty="0"/>
          </a:p>
          <a:p>
            <a:pPr marL="342900" indent="-342900">
              <a:buFont typeface="Arial" charset="0"/>
              <a:buChar char="•"/>
            </a:pPr>
            <a:r>
              <a:rPr lang="sk-SK" sz="2000" dirty="0"/>
              <a:t>To </a:t>
            </a:r>
            <a:r>
              <a:rPr lang="sk-SK" sz="2000" dirty="0" err="1"/>
              <a:t>determine</a:t>
            </a:r>
            <a:r>
              <a:rPr lang="sk-SK" sz="2000" dirty="0"/>
              <a:t> </a:t>
            </a:r>
            <a:r>
              <a:rPr lang="sk-SK" sz="2000" dirty="0" err="1"/>
              <a:t>the</a:t>
            </a:r>
            <a:r>
              <a:rPr lang="sk-SK" sz="2000" dirty="0"/>
              <a:t> </a:t>
            </a:r>
            <a:r>
              <a:rPr lang="sk-SK" sz="2000" dirty="0" err="1"/>
              <a:t>name</a:t>
            </a:r>
            <a:r>
              <a:rPr lang="sk-SK" sz="2000" dirty="0"/>
              <a:t> of </a:t>
            </a:r>
            <a:r>
              <a:rPr lang="sk-SK" sz="2000" dirty="0" err="1"/>
              <a:t>the</a:t>
            </a:r>
            <a:r>
              <a:rPr lang="sk-SK" sz="2000" dirty="0"/>
              <a:t> </a:t>
            </a:r>
            <a:r>
              <a:rPr lang="sk-SK" sz="2000" dirty="0" err="1"/>
              <a:t>owner</a:t>
            </a:r>
            <a:r>
              <a:rPr lang="sk-SK" sz="2000" dirty="0"/>
              <a:t> of </a:t>
            </a:r>
            <a:r>
              <a:rPr lang="sk-SK" sz="2000" dirty="0" err="1"/>
              <a:t>certain</a:t>
            </a:r>
            <a:r>
              <a:rPr lang="sk-SK" sz="2000" dirty="0"/>
              <a:t> bank </a:t>
            </a:r>
            <a:r>
              <a:rPr lang="sk-SK" sz="2000" dirty="0" err="1"/>
              <a:t>accounts</a:t>
            </a:r>
            <a:r>
              <a:rPr lang="sk-SK" sz="2000" dirty="0"/>
              <a:t>;</a:t>
            </a:r>
          </a:p>
          <a:p>
            <a:pPr marL="342900" indent="-342900">
              <a:buFont typeface="Arial" charset="0"/>
              <a:buChar char="•"/>
            </a:pPr>
            <a:endParaRPr lang="sk-SK" sz="2000" dirty="0"/>
          </a:p>
          <a:p>
            <a:pPr marL="342900" indent="-342900">
              <a:buFont typeface="Arial" charset="0"/>
              <a:buChar char="•"/>
            </a:pPr>
            <a:r>
              <a:rPr lang="sk-SK" sz="2000" dirty="0" err="1"/>
              <a:t>With</a:t>
            </a:r>
            <a:r>
              <a:rPr lang="sk-SK" sz="2000" dirty="0"/>
              <a:t> </a:t>
            </a:r>
            <a:r>
              <a:rPr lang="sk-SK" sz="2000" dirty="0" err="1"/>
              <a:t>respect</a:t>
            </a:r>
            <a:r>
              <a:rPr lang="sk-SK" sz="2000" dirty="0"/>
              <a:t> to </a:t>
            </a:r>
            <a:r>
              <a:rPr lang="sk-SK" sz="2000" dirty="0" err="1"/>
              <a:t>collection</a:t>
            </a:r>
            <a:r>
              <a:rPr lang="sk-SK" sz="2000" dirty="0"/>
              <a:t> of </a:t>
            </a:r>
            <a:r>
              <a:rPr lang="sk-SK" sz="2000" dirty="0" err="1"/>
              <a:t>the</a:t>
            </a:r>
            <a:r>
              <a:rPr lang="sk-SK" sz="2000" dirty="0"/>
              <a:t> </a:t>
            </a:r>
            <a:r>
              <a:rPr lang="sk-SK" sz="2000" dirty="0" err="1"/>
              <a:t>tax</a:t>
            </a:r>
            <a:r>
              <a:rPr lang="sk-SK" sz="2000" dirty="0"/>
              <a:t>;</a:t>
            </a:r>
          </a:p>
          <a:p>
            <a:pPr marL="342900" indent="-342900">
              <a:buFont typeface="Arial" charset="0"/>
              <a:buChar char="•"/>
            </a:pPr>
            <a:endParaRPr lang="sk-SK" sz="2000" dirty="0"/>
          </a:p>
          <a:p>
            <a:pPr marL="342900" indent="-342900">
              <a:buFont typeface="Arial" charset="0"/>
              <a:buChar char="•"/>
            </a:pPr>
            <a:r>
              <a:rPr lang="sk-SK" sz="2000" dirty="0" err="1"/>
              <a:t>With</a:t>
            </a:r>
            <a:r>
              <a:rPr lang="sk-SK" sz="2000" dirty="0"/>
              <a:t> </a:t>
            </a:r>
            <a:r>
              <a:rPr lang="sk-SK" sz="2000" dirty="0" err="1"/>
              <a:t>respect</a:t>
            </a:r>
            <a:r>
              <a:rPr lang="sk-SK" sz="2000" dirty="0"/>
              <a:t> to </a:t>
            </a:r>
            <a:r>
              <a:rPr lang="sk-SK" sz="2000" dirty="0" err="1"/>
              <a:t>criminal</a:t>
            </a:r>
            <a:r>
              <a:rPr lang="sk-SK" sz="2000" dirty="0"/>
              <a:t> </a:t>
            </a:r>
            <a:r>
              <a:rPr lang="sk-SK" sz="2000" dirty="0" err="1"/>
              <a:t>investigation</a:t>
            </a:r>
            <a:r>
              <a:rPr lang="sk-SK" sz="2000" dirty="0"/>
              <a:t>, </a:t>
            </a:r>
            <a:r>
              <a:rPr lang="sk-SK" sz="2000" dirty="0" err="1"/>
              <a:t>except</a:t>
            </a:r>
            <a:r>
              <a:rPr lang="sk-SK" sz="2000" dirty="0"/>
              <a:t> </a:t>
            </a:r>
            <a:r>
              <a:rPr lang="sk-SK" sz="2000" dirty="0" err="1"/>
              <a:t>those</a:t>
            </a:r>
            <a:r>
              <a:rPr lang="sk-SK" sz="2000" dirty="0"/>
              <a:t> </a:t>
            </a:r>
            <a:r>
              <a:rPr lang="sk-SK" sz="2000" dirty="0" err="1"/>
              <a:t>issued</a:t>
            </a:r>
            <a:r>
              <a:rPr lang="sk-SK" sz="2000" dirty="0"/>
              <a:t> to </a:t>
            </a:r>
            <a:r>
              <a:rPr lang="sk-SK" sz="2000" dirty="0" err="1"/>
              <a:t>third</a:t>
            </a:r>
            <a:r>
              <a:rPr lang="sk-SK" sz="2000" dirty="0"/>
              <a:t>-party </a:t>
            </a:r>
            <a:r>
              <a:rPr lang="sk-SK" sz="2000" dirty="0" err="1"/>
              <a:t>record-keepers</a:t>
            </a:r>
            <a:r>
              <a:rPr lang="sk-SK" sz="2000" dirty="0"/>
              <a:t>; or</a:t>
            </a:r>
          </a:p>
          <a:p>
            <a:pPr marL="342900" indent="-342900">
              <a:buFont typeface="Arial" charset="0"/>
              <a:buChar char="•"/>
            </a:pPr>
            <a:endParaRPr lang="sk-SK" sz="2000" dirty="0"/>
          </a:p>
          <a:p>
            <a:pPr marL="342900" indent="-342900">
              <a:buFont typeface="Arial" charset="0"/>
              <a:buChar char="•"/>
            </a:pPr>
            <a:r>
              <a:rPr lang="sk-SK" sz="2000" dirty="0"/>
              <a:t>As John </a:t>
            </a:r>
            <a:r>
              <a:rPr lang="sk-SK" sz="2000" dirty="0" err="1"/>
              <a:t>Doe</a:t>
            </a:r>
            <a:r>
              <a:rPr lang="sk-SK" sz="2000" dirty="0"/>
              <a:t> </a:t>
            </a:r>
            <a:r>
              <a:rPr lang="sk-SK" sz="2000" dirty="0" err="1"/>
              <a:t>Summonses</a:t>
            </a:r>
            <a:r>
              <a:rPr lang="sk-SK" sz="2000" dirty="0"/>
              <a:t>.</a:t>
            </a:r>
          </a:p>
        </p:txBody>
      </p:sp>
      <p:sp>
        <p:nvSpPr>
          <p:cNvPr id="6" name="Title 1"/>
          <p:cNvSpPr txBox="1">
            <a:spLocks/>
          </p:cNvSpPr>
          <p:nvPr/>
        </p:nvSpPr>
        <p:spPr>
          <a:xfrm>
            <a:off x="7875373" y="609599"/>
            <a:ext cx="4197178" cy="2763796"/>
          </a:xfrm>
          <a:prstGeom prst="rect">
            <a:avLst/>
          </a:prstGeom>
        </p:spPr>
        <p:txBody>
          <a:bodyPr vert="horz" lIns="91440" tIns="45720" rIns="91440" bIns="45720" rtlCol="0" anchor="b">
            <a:normAutofit/>
          </a:bodyPr>
          <a:lstStyle>
            <a:lvl1pPr algn="l" defTabSz="914400" rtl="0" eaLnBrk="1" latinLnBrk="0" hangingPunct="1">
              <a:lnSpc>
                <a:spcPct val="100000"/>
              </a:lnSpc>
              <a:spcBef>
                <a:spcPct val="0"/>
              </a:spcBef>
              <a:buNone/>
              <a:defRPr sz="1900" b="1" i="0" kern="1200" cap="all" spc="300" baseline="0">
                <a:solidFill>
                  <a:schemeClr val="accent1"/>
                </a:solidFill>
                <a:latin typeface="+mn-lt"/>
                <a:ea typeface="+mj-ea"/>
                <a:cs typeface="+mj-cs"/>
              </a:defRPr>
            </a:lvl1pPr>
          </a:lstStyle>
          <a:p>
            <a:r>
              <a:rPr lang="en-US" dirty="0"/>
              <a:t>The </a:t>
            </a:r>
            <a:r>
              <a:rPr lang="en-US" dirty="0" err="1"/>
              <a:t>iRS</a:t>
            </a:r>
            <a:r>
              <a:rPr lang="en-US" dirty="0"/>
              <a:t> may issue summonses to third parties, without notifying the taxpayer, in some cases</a:t>
            </a:r>
          </a:p>
        </p:txBody>
      </p:sp>
    </p:spTree>
    <p:extLst>
      <p:ext uri="{BB962C8B-B14F-4D97-AF65-F5344CB8AC3E}">
        <p14:creationId xmlns:p14="http://schemas.microsoft.com/office/powerpoint/2010/main" val="102929949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000" cap="none" dirty="0"/>
              <a:t>The IRS can settle my taxes for pennies on the dollar.</a:t>
            </a:r>
          </a:p>
        </p:txBody>
      </p:sp>
      <p:sp>
        <p:nvSpPr>
          <p:cNvPr id="3" name="Subtitle 2"/>
          <p:cNvSpPr>
            <a:spLocks noGrp="1"/>
          </p:cNvSpPr>
          <p:nvPr>
            <p:ph type="subTitle" idx="1"/>
          </p:nvPr>
        </p:nvSpPr>
        <p:spPr>
          <a:xfrm>
            <a:off x="2215045" y="727248"/>
            <a:ext cx="8045373" cy="742279"/>
          </a:xfrm>
        </p:spPr>
        <p:txBody>
          <a:bodyPr>
            <a:noAutofit/>
          </a:bodyPr>
          <a:lstStyle/>
          <a:p>
            <a:r>
              <a:rPr lang="en-US" sz="5400" dirty="0"/>
              <a:t>True or false?</a:t>
            </a:r>
          </a:p>
        </p:txBody>
      </p:sp>
    </p:spTree>
    <p:extLst>
      <p:ext uri="{BB962C8B-B14F-4D97-AF65-F5344CB8AC3E}">
        <p14:creationId xmlns:p14="http://schemas.microsoft.com/office/powerpoint/2010/main" val="167311864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6600" dirty="0"/>
              <a:t>true</a:t>
            </a:r>
          </a:p>
        </p:txBody>
      </p:sp>
      <p:sp>
        <p:nvSpPr>
          <p:cNvPr id="5" name="Text Placeholder 4"/>
          <p:cNvSpPr>
            <a:spLocks noGrp="1"/>
          </p:cNvSpPr>
          <p:nvPr>
            <p:ph type="body" idx="1"/>
          </p:nvPr>
        </p:nvSpPr>
        <p:spPr/>
        <p:txBody>
          <a:bodyPr>
            <a:normAutofit lnSpcReduction="10000"/>
          </a:bodyPr>
          <a:lstStyle/>
          <a:p>
            <a:r>
              <a:rPr lang="en-US" dirty="0"/>
              <a:t>But it’s not as common as </a:t>
            </a:r>
            <a:r>
              <a:rPr lang="en-US" dirty="0" err="1"/>
              <a:t>irs</a:t>
            </a:r>
            <a:r>
              <a:rPr lang="en-US" dirty="0"/>
              <a:t> gurus on television will have you believe.</a:t>
            </a:r>
          </a:p>
        </p:txBody>
      </p:sp>
    </p:spTree>
    <p:extLst>
      <p:ext uri="{BB962C8B-B14F-4D97-AF65-F5344CB8AC3E}">
        <p14:creationId xmlns:p14="http://schemas.microsoft.com/office/powerpoint/2010/main" val="186339574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tical Title 1"/>
          <p:cNvSpPr>
            <a:spLocks noGrp="1"/>
          </p:cNvSpPr>
          <p:nvPr>
            <p:ph type="title" orient="vert"/>
          </p:nvPr>
        </p:nvSpPr>
        <p:spPr/>
        <p:txBody>
          <a:bodyPr>
            <a:normAutofit fontScale="90000"/>
          </a:bodyPr>
          <a:lstStyle/>
          <a:p>
            <a:pPr algn="ctr"/>
            <a:r>
              <a:rPr lang="en-US" dirty="0"/>
              <a:t>What’s the magic formula?</a:t>
            </a:r>
          </a:p>
        </p:txBody>
      </p:sp>
      <p:sp>
        <p:nvSpPr>
          <p:cNvPr id="3" name="Vertical Text Placeholder 2"/>
          <p:cNvSpPr>
            <a:spLocks noGrp="1"/>
          </p:cNvSpPr>
          <p:nvPr>
            <p:ph type="body" orient="vert" idx="1"/>
          </p:nvPr>
        </p:nvSpPr>
        <p:spPr>
          <a:xfrm rot="16200000">
            <a:off x="3006988" y="-20417"/>
            <a:ext cx="5499208" cy="6824242"/>
          </a:xfrm>
        </p:spPr>
        <p:txBody>
          <a:bodyPr/>
          <a:lstStyle/>
          <a:p>
            <a:r>
              <a:rPr lang="en-US" dirty="0">
                <a:hlinkClick r:id="rId2"/>
              </a:rPr>
              <a:t>www.irs.gov</a:t>
            </a:r>
            <a:r>
              <a:rPr lang="en-US" dirty="0"/>
              <a:t>:</a:t>
            </a:r>
          </a:p>
          <a:p>
            <a:r>
              <a:rPr lang="en-US" dirty="0"/>
              <a:t>An offer in compromise allows you to settle your tax debt for less than the full amount you owe. It may be a legitimate option if you can't pay your full tax liability, or doing so creates a financial hardship. We consider your unique set of facts and circumstances:</a:t>
            </a:r>
          </a:p>
          <a:p>
            <a:pPr lvl="1"/>
            <a:r>
              <a:rPr lang="en-US" dirty="0"/>
              <a:t>Ability to pay;</a:t>
            </a:r>
          </a:p>
          <a:p>
            <a:pPr lvl="1"/>
            <a:r>
              <a:rPr lang="en-US" dirty="0"/>
              <a:t>Income;</a:t>
            </a:r>
          </a:p>
          <a:p>
            <a:pPr lvl="1"/>
            <a:r>
              <a:rPr lang="en-US" dirty="0"/>
              <a:t>Expenses; and</a:t>
            </a:r>
          </a:p>
          <a:p>
            <a:pPr lvl="1"/>
            <a:r>
              <a:rPr lang="en-US" dirty="0"/>
              <a:t>Asset equity.</a:t>
            </a:r>
          </a:p>
          <a:p>
            <a:r>
              <a:rPr lang="en-US" dirty="0"/>
              <a:t>We generally approve an offer in compromise when the amount offered represents the most we can expect to collect within a reasonable period of time.</a:t>
            </a:r>
          </a:p>
        </p:txBody>
      </p:sp>
    </p:spTree>
    <p:extLst>
      <p:ext uri="{BB962C8B-B14F-4D97-AF65-F5344CB8AC3E}">
        <p14:creationId xmlns:p14="http://schemas.microsoft.com/office/powerpoint/2010/main" val="53997698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000" cap="none" dirty="0"/>
              <a:t>The IRS can file a lien against my house without telling me first.</a:t>
            </a:r>
          </a:p>
        </p:txBody>
      </p:sp>
      <p:sp>
        <p:nvSpPr>
          <p:cNvPr id="3" name="Subtitle 2"/>
          <p:cNvSpPr>
            <a:spLocks noGrp="1"/>
          </p:cNvSpPr>
          <p:nvPr>
            <p:ph type="subTitle" idx="1"/>
          </p:nvPr>
        </p:nvSpPr>
        <p:spPr>
          <a:xfrm>
            <a:off x="2215045" y="727248"/>
            <a:ext cx="8045373" cy="742279"/>
          </a:xfrm>
        </p:spPr>
        <p:txBody>
          <a:bodyPr>
            <a:noAutofit/>
          </a:bodyPr>
          <a:lstStyle/>
          <a:p>
            <a:r>
              <a:rPr lang="en-US" sz="5400" dirty="0"/>
              <a:t>True or false?</a:t>
            </a:r>
          </a:p>
        </p:txBody>
      </p:sp>
    </p:spTree>
    <p:extLst>
      <p:ext uri="{BB962C8B-B14F-4D97-AF65-F5344CB8AC3E}">
        <p14:creationId xmlns:p14="http://schemas.microsoft.com/office/powerpoint/2010/main" val="15137102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6600" dirty="0"/>
              <a:t>true</a:t>
            </a:r>
          </a:p>
        </p:txBody>
      </p:sp>
      <p:sp>
        <p:nvSpPr>
          <p:cNvPr id="5" name="Text Placeholder 4"/>
          <p:cNvSpPr>
            <a:spLocks noGrp="1"/>
          </p:cNvSpPr>
          <p:nvPr>
            <p:ph type="body" idx="1"/>
          </p:nvPr>
        </p:nvSpPr>
        <p:spPr/>
        <p:txBody>
          <a:bodyPr/>
          <a:lstStyle/>
          <a:p>
            <a:r>
              <a:rPr lang="en-US" dirty="0"/>
              <a:t>Though they must first send you notice and demand for payment.</a:t>
            </a:r>
          </a:p>
        </p:txBody>
      </p:sp>
    </p:spTree>
    <p:extLst>
      <p:ext uri="{BB962C8B-B14F-4D97-AF65-F5344CB8AC3E}">
        <p14:creationId xmlns:p14="http://schemas.microsoft.com/office/powerpoint/2010/main" val="7126273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96562" y="259491"/>
            <a:ext cx="6672649" cy="4770537"/>
          </a:xfrm>
          <a:prstGeom prst="rect">
            <a:avLst/>
          </a:prstGeom>
          <a:noFill/>
        </p:spPr>
        <p:txBody>
          <a:bodyPr wrap="square" rtlCol="0">
            <a:spAutoFit/>
          </a:bodyPr>
          <a:lstStyle/>
          <a:p>
            <a:r>
              <a:rPr lang="en-US" sz="2400" b="1" dirty="0"/>
              <a:t>IRC </a:t>
            </a:r>
            <a:r>
              <a:rPr lang="nb-NO" sz="2400" b="1" dirty="0"/>
              <a:t>§ 6321.  Lien for </a:t>
            </a:r>
            <a:r>
              <a:rPr lang="nb-NO" sz="2400" b="1" dirty="0" err="1"/>
              <a:t>taxes</a:t>
            </a:r>
            <a:r>
              <a:rPr lang="nb-NO" sz="2400" b="1" dirty="0"/>
              <a:t>. </a:t>
            </a:r>
          </a:p>
          <a:p>
            <a:endParaRPr lang="nb-NO" sz="2800" dirty="0"/>
          </a:p>
          <a:p>
            <a:r>
              <a:rPr lang="nb-NO" sz="2800" dirty="0"/>
              <a:t>If </a:t>
            </a:r>
            <a:r>
              <a:rPr lang="nb-NO" sz="2800" dirty="0" err="1"/>
              <a:t>any</a:t>
            </a:r>
            <a:r>
              <a:rPr lang="nb-NO" sz="2800" dirty="0"/>
              <a:t> person </a:t>
            </a:r>
            <a:r>
              <a:rPr lang="nb-NO" sz="2800" dirty="0" err="1"/>
              <a:t>liable</a:t>
            </a:r>
            <a:r>
              <a:rPr lang="nb-NO" sz="2800" dirty="0"/>
              <a:t> to </a:t>
            </a:r>
            <a:r>
              <a:rPr lang="nb-NO" sz="2800" dirty="0" err="1"/>
              <a:t>pay</a:t>
            </a:r>
            <a:r>
              <a:rPr lang="nb-NO" sz="2800" dirty="0"/>
              <a:t> </a:t>
            </a:r>
            <a:r>
              <a:rPr lang="nb-NO" sz="2800" dirty="0" err="1"/>
              <a:t>any</a:t>
            </a:r>
            <a:r>
              <a:rPr lang="nb-NO" sz="2800" dirty="0"/>
              <a:t> </a:t>
            </a:r>
            <a:r>
              <a:rPr lang="nb-NO" sz="2800" dirty="0" err="1"/>
              <a:t>tax</a:t>
            </a:r>
            <a:r>
              <a:rPr lang="nb-NO" sz="2800" dirty="0"/>
              <a:t> </a:t>
            </a:r>
            <a:r>
              <a:rPr lang="nb-NO" sz="2800" dirty="0" err="1"/>
              <a:t>neglects</a:t>
            </a:r>
            <a:r>
              <a:rPr lang="nb-NO" sz="2800" dirty="0"/>
              <a:t> or </a:t>
            </a:r>
            <a:r>
              <a:rPr lang="nb-NO" sz="2800" dirty="0" err="1"/>
              <a:t>refuses</a:t>
            </a:r>
            <a:r>
              <a:rPr lang="nb-NO" sz="2800" dirty="0"/>
              <a:t> to </a:t>
            </a:r>
            <a:r>
              <a:rPr lang="nb-NO" sz="2800" dirty="0" err="1"/>
              <a:t>pay</a:t>
            </a:r>
            <a:r>
              <a:rPr lang="nb-NO" sz="2800" dirty="0"/>
              <a:t> </a:t>
            </a:r>
            <a:r>
              <a:rPr lang="nb-NO" sz="2800" dirty="0" err="1"/>
              <a:t>the</a:t>
            </a:r>
            <a:r>
              <a:rPr lang="nb-NO" sz="2800" dirty="0"/>
              <a:t> same </a:t>
            </a:r>
            <a:r>
              <a:rPr lang="nb-NO" sz="2800" dirty="0" err="1"/>
              <a:t>after</a:t>
            </a:r>
            <a:r>
              <a:rPr lang="nb-NO" sz="2800" dirty="0"/>
              <a:t> </a:t>
            </a:r>
            <a:r>
              <a:rPr lang="nb-NO" sz="2800" dirty="0" err="1"/>
              <a:t>demand</a:t>
            </a:r>
            <a:r>
              <a:rPr lang="nb-NO" sz="2800" dirty="0"/>
              <a:t>, </a:t>
            </a:r>
            <a:r>
              <a:rPr lang="nb-NO" sz="2800" dirty="0" err="1"/>
              <a:t>the</a:t>
            </a:r>
            <a:r>
              <a:rPr lang="nb-NO" sz="2800" dirty="0"/>
              <a:t> </a:t>
            </a:r>
            <a:r>
              <a:rPr lang="nb-NO" sz="2800" dirty="0" err="1"/>
              <a:t>amount</a:t>
            </a:r>
            <a:r>
              <a:rPr lang="nb-NO" sz="2800" dirty="0"/>
              <a:t> (</a:t>
            </a:r>
            <a:r>
              <a:rPr lang="nb-NO" sz="2800" dirty="0" err="1"/>
              <a:t>including</a:t>
            </a:r>
            <a:r>
              <a:rPr lang="nb-NO" sz="2800" dirty="0"/>
              <a:t> </a:t>
            </a:r>
            <a:r>
              <a:rPr lang="nb-NO" sz="2800" dirty="0" err="1"/>
              <a:t>any</a:t>
            </a:r>
            <a:r>
              <a:rPr lang="nb-NO" sz="2800" dirty="0"/>
              <a:t> </a:t>
            </a:r>
            <a:r>
              <a:rPr lang="nb-NO" sz="2800" dirty="0" err="1"/>
              <a:t>interest</a:t>
            </a:r>
            <a:r>
              <a:rPr lang="nb-NO" sz="2800" dirty="0"/>
              <a:t>, </a:t>
            </a:r>
            <a:r>
              <a:rPr lang="nb-NO" sz="2800" dirty="0" err="1"/>
              <a:t>additional</a:t>
            </a:r>
            <a:r>
              <a:rPr lang="nb-NO" sz="2800" dirty="0"/>
              <a:t> </a:t>
            </a:r>
            <a:r>
              <a:rPr lang="nb-NO" sz="2800" dirty="0" err="1"/>
              <a:t>amount</a:t>
            </a:r>
            <a:r>
              <a:rPr lang="nb-NO" sz="2800" dirty="0"/>
              <a:t>, </a:t>
            </a:r>
            <a:r>
              <a:rPr lang="nb-NO" sz="2800" dirty="0" err="1"/>
              <a:t>addition</a:t>
            </a:r>
            <a:r>
              <a:rPr lang="nb-NO" sz="2800" dirty="0"/>
              <a:t> to </a:t>
            </a:r>
            <a:r>
              <a:rPr lang="nb-NO" sz="2800" dirty="0" err="1"/>
              <a:t>tax</a:t>
            </a:r>
            <a:r>
              <a:rPr lang="nb-NO" sz="2800" dirty="0"/>
              <a:t>, or </a:t>
            </a:r>
            <a:r>
              <a:rPr lang="nb-NO" sz="2800" dirty="0" err="1"/>
              <a:t>assessable</a:t>
            </a:r>
            <a:r>
              <a:rPr lang="nb-NO" sz="2800" dirty="0"/>
              <a:t> </a:t>
            </a:r>
            <a:r>
              <a:rPr lang="nb-NO" sz="2800" dirty="0" err="1"/>
              <a:t>penalty</a:t>
            </a:r>
            <a:r>
              <a:rPr lang="nb-NO" sz="2800" dirty="0"/>
              <a:t>, </a:t>
            </a:r>
            <a:r>
              <a:rPr lang="nb-NO" sz="2800" dirty="0" err="1"/>
              <a:t>together</a:t>
            </a:r>
            <a:r>
              <a:rPr lang="nb-NO" sz="2800" dirty="0"/>
              <a:t> </a:t>
            </a:r>
            <a:r>
              <a:rPr lang="nb-NO" sz="2800" dirty="0" err="1"/>
              <a:t>with</a:t>
            </a:r>
            <a:r>
              <a:rPr lang="nb-NO" sz="2800" dirty="0"/>
              <a:t> </a:t>
            </a:r>
            <a:r>
              <a:rPr lang="nb-NO" sz="2800" dirty="0" err="1"/>
              <a:t>any</a:t>
            </a:r>
            <a:r>
              <a:rPr lang="nb-NO" sz="2800" dirty="0"/>
              <a:t> </a:t>
            </a:r>
            <a:r>
              <a:rPr lang="nb-NO" sz="2800" dirty="0" err="1"/>
              <a:t>costs</a:t>
            </a:r>
            <a:r>
              <a:rPr lang="nb-NO" sz="2800" dirty="0"/>
              <a:t> </a:t>
            </a:r>
            <a:r>
              <a:rPr lang="nb-NO" sz="2800" dirty="0" err="1"/>
              <a:t>that</a:t>
            </a:r>
            <a:r>
              <a:rPr lang="nb-NO" sz="2800" dirty="0"/>
              <a:t> </a:t>
            </a:r>
            <a:r>
              <a:rPr lang="nb-NO" sz="2800" dirty="0" err="1"/>
              <a:t>may</a:t>
            </a:r>
            <a:r>
              <a:rPr lang="nb-NO" sz="2800" dirty="0"/>
              <a:t> </a:t>
            </a:r>
            <a:r>
              <a:rPr lang="nb-NO" sz="2800" dirty="0" err="1"/>
              <a:t>accrue</a:t>
            </a:r>
            <a:r>
              <a:rPr lang="nb-NO" sz="2800" dirty="0"/>
              <a:t> in </a:t>
            </a:r>
            <a:r>
              <a:rPr lang="nb-NO" sz="2800" dirty="0" err="1"/>
              <a:t>addition</a:t>
            </a:r>
            <a:r>
              <a:rPr lang="nb-NO" sz="2800" dirty="0"/>
              <a:t> </a:t>
            </a:r>
            <a:r>
              <a:rPr lang="nb-NO" sz="2800" dirty="0" err="1"/>
              <a:t>thereto</a:t>
            </a:r>
            <a:r>
              <a:rPr lang="nb-NO" sz="2800" dirty="0"/>
              <a:t>) </a:t>
            </a:r>
            <a:r>
              <a:rPr lang="nb-NO" sz="2800" dirty="0" err="1"/>
              <a:t>shall</a:t>
            </a:r>
            <a:r>
              <a:rPr lang="nb-NO" sz="2800" dirty="0"/>
              <a:t> be a lien in </a:t>
            </a:r>
            <a:r>
              <a:rPr lang="nb-NO" sz="2800" dirty="0" err="1"/>
              <a:t>favor</a:t>
            </a:r>
            <a:r>
              <a:rPr lang="nb-NO" sz="2800" dirty="0"/>
              <a:t> </a:t>
            </a:r>
            <a:r>
              <a:rPr lang="nb-NO" sz="2800" dirty="0" err="1"/>
              <a:t>of</a:t>
            </a:r>
            <a:r>
              <a:rPr lang="nb-NO" sz="2800" dirty="0"/>
              <a:t> </a:t>
            </a:r>
            <a:r>
              <a:rPr lang="nb-NO" sz="2800" dirty="0" err="1"/>
              <a:t>the</a:t>
            </a:r>
            <a:r>
              <a:rPr lang="nb-NO" sz="2800" dirty="0"/>
              <a:t> United States </a:t>
            </a:r>
            <a:r>
              <a:rPr lang="nb-NO" sz="2800" dirty="0" err="1"/>
              <a:t>upon</a:t>
            </a:r>
            <a:r>
              <a:rPr lang="nb-NO" sz="2800" dirty="0"/>
              <a:t> all </a:t>
            </a:r>
            <a:r>
              <a:rPr lang="nb-NO" sz="2800" dirty="0" err="1"/>
              <a:t>property</a:t>
            </a:r>
            <a:r>
              <a:rPr lang="nb-NO" sz="2800" dirty="0"/>
              <a:t> and </a:t>
            </a:r>
            <a:r>
              <a:rPr lang="nb-NO" sz="2800" dirty="0" err="1"/>
              <a:t>rights</a:t>
            </a:r>
            <a:r>
              <a:rPr lang="nb-NO" sz="2800" dirty="0"/>
              <a:t> to </a:t>
            </a:r>
            <a:r>
              <a:rPr lang="nb-NO" sz="2800" dirty="0" err="1"/>
              <a:t>property</a:t>
            </a:r>
            <a:r>
              <a:rPr lang="nb-NO" sz="2800" dirty="0"/>
              <a:t>, </a:t>
            </a:r>
            <a:r>
              <a:rPr lang="nb-NO" sz="2800" dirty="0" err="1"/>
              <a:t>whether</a:t>
            </a:r>
            <a:r>
              <a:rPr lang="nb-NO" sz="2800" dirty="0"/>
              <a:t> real or personal, </a:t>
            </a:r>
            <a:r>
              <a:rPr lang="nb-NO" sz="2800" dirty="0" err="1"/>
              <a:t>belonging</a:t>
            </a:r>
            <a:r>
              <a:rPr lang="nb-NO" sz="2800" dirty="0"/>
              <a:t> to </a:t>
            </a:r>
            <a:r>
              <a:rPr lang="nb-NO" sz="2800" dirty="0" err="1"/>
              <a:t>such</a:t>
            </a:r>
            <a:r>
              <a:rPr lang="nb-NO" sz="2800" dirty="0"/>
              <a:t> person.</a:t>
            </a:r>
            <a:endParaRPr lang="en-US" sz="2800" dirty="0"/>
          </a:p>
        </p:txBody>
      </p:sp>
      <p:sp>
        <p:nvSpPr>
          <p:cNvPr id="2" name="Title 1"/>
          <p:cNvSpPr>
            <a:spLocks noGrp="1"/>
          </p:cNvSpPr>
          <p:nvPr>
            <p:ph type="title"/>
          </p:nvPr>
        </p:nvSpPr>
        <p:spPr>
          <a:xfrm>
            <a:off x="7661189" y="457199"/>
            <a:ext cx="3768811" cy="5955957"/>
          </a:xfrm>
        </p:spPr>
        <p:txBody>
          <a:bodyPr>
            <a:normAutofit fontScale="90000"/>
          </a:bodyPr>
          <a:lstStyle/>
          <a:p>
            <a:r>
              <a:rPr lang="en-US" dirty="0"/>
              <a:t>There’s a ”secret” lien and </a:t>
            </a:r>
            <a:r>
              <a:rPr lang="en-US" dirty="0" err="1"/>
              <a:t>tHERE’S</a:t>
            </a:r>
            <a:r>
              <a:rPr lang="en-US" dirty="0"/>
              <a:t> the public lien</a:t>
            </a:r>
            <a:r>
              <a:rPr lang="is-IS" dirty="0"/>
              <a:t>…</a:t>
            </a:r>
            <a:br>
              <a:rPr lang="is-IS" dirty="0"/>
            </a:br>
            <a:br>
              <a:rPr lang="is-IS" dirty="0"/>
            </a:br>
            <a:br>
              <a:rPr lang="is-IS" dirty="0"/>
            </a:br>
            <a:br>
              <a:rPr lang="is-IS" dirty="0"/>
            </a:br>
            <a:r>
              <a:rPr lang="is-IS" dirty="0"/>
              <a:t>irs needS:</a:t>
            </a:r>
            <a:br>
              <a:rPr lang="is-IS" dirty="0"/>
            </a:br>
            <a:r>
              <a:rPr lang="is-IS" dirty="0"/>
              <a:t>1. valid assessment</a:t>
            </a:r>
            <a:br>
              <a:rPr lang="is-IS" dirty="0"/>
            </a:br>
            <a:br>
              <a:rPr lang="is-IS" dirty="0"/>
            </a:br>
            <a:r>
              <a:rPr lang="is-IS" dirty="0"/>
              <a:t>2. notice of assessment &amp; demand for payment</a:t>
            </a:r>
            <a:br>
              <a:rPr lang="is-IS" dirty="0"/>
            </a:br>
            <a:br>
              <a:rPr lang="is-IS" dirty="0"/>
            </a:br>
            <a:r>
              <a:rPr lang="is-IS" dirty="0"/>
              <a:t>3. neglect or refuse to pay? (lien arises)</a:t>
            </a:r>
            <a:br>
              <a:rPr lang="is-IS" dirty="0"/>
            </a:br>
            <a:br>
              <a:rPr lang="is-IS" dirty="0"/>
            </a:br>
            <a:r>
              <a:rPr lang="is-IS" dirty="0"/>
              <a:t>4. notice of tax lien filing wihtin 5 DAYS </a:t>
            </a:r>
            <a:r>
              <a:rPr lang="is-IS" u="sng" dirty="0"/>
              <a:t>AFTER</a:t>
            </a:r>
            <a:r>
              <a:rPr lang="is-IS" dirty="0"/>
              <a:t> FILING</a:t>
            </a:r>
            <a:br>
              <a:rPr lang="is-IS" dirty="0"/>
            </a:br>
            <a:br>
              <a:rPr lang="is-IS" dirty="0"/>
            </a:br>
            <a:br>
              <a:rPr lang="is-IS" dirty="0"/>
            </a:br>
            <a:br>
              <a:rPr lang="is-IS" dirty="0"/>
            </a:br>
            <a:endParaRPr lang="en-US" dirty="0"/>
          </a:p>
        </p:txBody>
      </p:sp>
    </p:spTree>
    <p:extLst>
      <p:ext uri="{BB962C8B-B14F-4D97-AF65-F5344CB8AC3E}">
        <p14:creationId xmlns:p14="http://schemas.microsoft.com/office/powerpoint/2010/main" val="120612589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000" cap="none" dirty="0"/>
              <a:t>The IRS can issue a levy against my wages or bank accounts without telling me first.</a:t>
            </a:r>
          </a:p>
        </p:txBody>
      </p:sp>
      <p:sp>
        <p:nvSpPr>
          <p:cNvPr id="3" name="Subtitle 2"/>
          <p:cNvSpPr>
            <a:spLocks noGrp="1"/>
          </p:cNvSpPr>
          <p:nvPr>
            <p:ph type="subTitle" idx="1"/>
          </p:nvPr>
        </p:nvSpPr>
        <p:spPr>
          <a:xfrm>
            <a:off x="2215045" y="727248"/>
            <a:ext cx="8045373" cy="742279"/>
          </a:xfrm>
        </p:spPr>
        <p:txBody>
          <a:bodyPr>
            <a:noAutofit/>
          </a:bodyPr>
          <a:lstStyle/>
          <a:p>
            <a:r>
              <a:rPr lang="en-US" sz="5400" dirty="0"/>
              <a:t>True or false?</a:t>
            </a:r>
          </a:p>
        </p:txBody>
      </p:sp>
    </p:spTree>
    <p:extLst>
      <p:ext uri="{BB962C8B-B14F-4D97-AF65-F5344CB8AC3E}">
        <p14:creationId xmlns:p14="http://schemas.microsoft.com/office/powerpoint/2010/main" val="7152985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6600" dirty="0"/>
              <a:t>Probably</a:t>
            </a:r>
            <a:r>
              <a:rPr lang="is-IS" sz="6600" dirty="0"/>
              <a:t>…false</a:t>
            </a:r>
            <a:endParaRPr lang="en-US" sz="6600" dirty="0"/>
          </a:p>
        </p:txBody>
      </p:sp>
      <p:sp>
        <p:nvSpPr>
          <p:cNvPr id="5" name="Text Placeholder 4"/>
          <p:cNvSpPr>
            <a:spLocks noGrp="1"/>
          </p:cNvSpPr>
          <p:nvPr>
            <p:ph type="body" idx="1"/>
          </p:nvPr>
        </p:nvSpPr>
        <p:spPr/>
        <p:txBody>
          <a:bodyPr>
            <a:normAutofit/>
          </a:bodyPr>
          <a:lstStyle/>
          <a:p>
            <a:r>
              <a:rPr lang="en-US" dirty="0"/>
              <a:t>Though they “could,” they shouldn’t.</a:t>
            </a:r>
          </a:p>
        </p:txBody>
      </p:sp>
    </p:spTree>
    <p:extLst>
      <p:ext uri="{BB962C8B-B14F-4D97-AF65-F5344CB8AC3E}">
        <p14:creationId xmlns:p14="http://schemas.microsoft.com/office/powerpoint/2010/main" val="87719565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6600" dirty="0"/>
              <a:t>USUALLY</a:t>
            </a:r>
            <a:r>
              <a:rPr lang="is-IS" sz="6600" dirty="0"/>
              <a:t>…false</a:t>
            </a:r>
            <a:endParaRPr lang="en-US" sz="6600" dirty="0"/>
          </a:p>
        </p:txBody>
      </p:sp>
      <p:sp>
        <p:nvSpPr>
          <p:cNvPr id="5" name="Text Placeholder 4"/>
          <p:cNvSpPr>
            <a:spLocks noGrp="1"/>
          </p:cNvSpPr>
          <p:nvPr>
            <p:ph type="body" idx="1"/>
          </p:nvPr>
        </p:nvSpPr>
        <p:spPr/>
        <p:txBody>
          <a:bodyPr>
            <a:normAutofit fontScale="92500" lnSpcReduction="10000"/>
          </a:bodyPr>
          <a:lstStyle/>
          <a:p>
            <a:r>
              <a:rPr lang="en-US" dirty="0"/>
              <a:t>Check to see if you have sand in your eyes</a:t>
            </a:r>
            <a:r>
              <a:rPr lang="is-IS" dirty="0"/>
              <a:t>, your head was likely been buried it in for years...</a:t>
            </a:r>
            <a:endParaRPr lang="en-US" dirty="0"/>
          </a:p>
        </p:txBody>
      </p:sp>
    </p:spTree>
    <p:extLst>
      <p:ext uri="{BB962C8B-B14F-4D97-AF65-F5344CB8AC3E}">
        <p14:creationId xmlns:p14="http://schemas.microsoft.com/office/powerpoint/2010/main" val="75459336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96561" y="0"/>
            <a:ext cx="6672649" cy="2215991"/>
          </a:xfrm>
          <a:prstGeom prst="rect">
            <a:avLst/>
          </a:prstGeom>
          <a:noFill/>
        </p:spPr>
        <p:txBody>
          <a:bodyPr wrap="square" rtlCol="0">
            <a:spAutoFit/>
          </a:bodyPr>
          <a:lstStyle/>
          <a:p>
            <a:r>
              <a:rPr lang="en-US" sz="2400" b="1" dirty="0"/>
              <a:t>IRC § 6331.  Levy and </a:t>
            </a:r>
            <a:r>
              <a:rPr lang="en-US" sz="2400" b="1" dirty="0" err="1"/>
              <a:t>distraint</a:t>
            </a:r>
            <a:r>
              <a:rPr lang="en-US" sz="2400" b="1" dirty="0"/>
              <a:t>. </a:t>
            </a:r>
          </a:p>
          <a:p>
            <a:endParaRPr lang="en-US" sz="2400" dirty="0"/>
          </a:p>
          <a:p>
            <a:r>
              <a:rPr lang="en-US" dirty="0"/>
              <a:t>(a) If any person liable to pay any tax neglects or refuses to pay the same within 10 days after notice and demand, it shall be lawful for the Secretary to collect such tax (and such further sum as shall be sufficient to cover the expenses of the levy) by levy upon all property and rights to property</a:t>
            </a:r>
          </a:p>
        </p:txBody>
      </p:sp>
      <p:sp>
        <p:nvSpPr>
          <p:cNvPr id="2" name="Title 1"/>
          <p:cNvSpPr>
            <a:spLocks noGrp="1"/>
          </p:cNvSpPr>
          <p:nvPr>
            <p:ph type="title"/>
          </p:nvPr>
        </p:nvSpPr>
        <p:spPr>
          <a:xfrm>
            <a:off x="7661189" y="457199"/>
            <a:ext cx="3768811" cy="5955957"/>
          </a:xfrm>
        </p:spPr>
        <p:txBody>
          <a:bodyPr>
            <a:normAutofit fontScale="90000"/>
          </a:bodyPr>
          <a:lstStyle/>
          <a:p>
            <a:r>
              <a:rPr lang="en-US" dirty="0"/>
              <a:t>NO NOTICE NECESSARY IF COLLECTION OF TX IS IN “JEOPARDY”.</a:t>
            </a:r>
            <a:br>
              <a:rPr lang="is-IS" dirty="0"/>
            </a:br>
            <a:br>
              <a:rPr lang="is-IS" dirty="0"/>
            </a:br>
            <a:br>
              <a:rPr lang="is-IS" dirty="0"/>
            </a:br>
            <a:br>
              <a:rPr lang="is-IS" dirty="0"/>
            </a:br>
            <a:r>
              <a:rPr lang="is-IS" dirty="0"/>
              <a:t>GENERALLY:</a:t>
            </a:r>
            <a:br>
              <a:rPr lang="is-IS" dirty="0"/>
            </a:br>
            <a:r>
              <a:rPr lang="is-IS" dirty="0"/>
              <a:t>1.30-DAY NOTICE </a:t>
            </a:r>
            <a:br>
              <a:rPr lang="is-IS" dirty="0"/>
            </a:br>
            <a:br>
              <a:rPr lang="is-IS" dirty="0"/>
            </a:br>
            <a:r>
              <a:rPr lang="is-IS" dirty="0"/>
              <a:t>2. PROPERLY SERVED</a:t>
            </a:r>
            <a:br>
              <a:rPr lang="is-IS" dirty="0"/>
            </a:br>
            <a:br>
              <a:rPr lang="is-IS" dirty="0"/>
            </a:br>
            <a:r>
              <a:rPr lang="is-IS" dirty="0"/>
              <a:t>3. RIGHT TO AN ADMINISTRATIVE HEARING BEFORE AN APPEALS OFFICER</a:t>
            </a:r>
            <a:br>
              <a:rPr lang="is-IS" dirty="0"/>
            </a:br>
            <a:br>
              <a:rPr lang="is-IS" dirty="0"/>
            </a:br>
            <a:r>
              <a:rPr lang="is-IS" dirty="0"/>
              <a:t>4. RIGHT TO TAX COURT REVIEW</a:t>
            </a:r>
            <a:br>
              <a:rPr lang="is-IS" dirty="0"/>
            </a:br>
            <a:br>
              <a:rPr lang="is-IS" dirty="0"/>
            </a:br>
            <a:br>
              <a:rPr lang="is-IS" dirty="0"/>
            </a:br>
            <a:br>
              <a:rPr lang="is-IS" dirty="0"/>
            </a:br>
            <a:endParaRPr lang="en-US" dirty="0"/>
          </a:p>
        </p:txBody>
      </p:sp>
      <p:sp>
        <p:nvSpPr>
          <p:cNvPr id="3" name="Rectangle 2"/>
          <p:cNvSpPr/>
          <p:nvPr/>
        </p:nvSpPr>
        <p:spPr>
          <a:xfrm>
            <a:off x="296561" y="2369880"/>
            <a:ext cx="6907428" cy="4247317"/>
          </a:xfrm>
          <a:prstGeom prst="rect">
            <a:avLst/>
          </a:prstGeom>
        </p:spPr>
        <p:txBody>
          <a:bodyPr wrap="square">
            <a:spAutoFit/>
          </a:bodyPr>
          <a:lstStyle/>
          <a:p>
            <a:r>
              <a:rPr lang="en-US" dirty="0">
                <a:solidFill>
                  <a:srgbClr val="262626"/>
                </a:solidFill>
              </a:rPr>
              <a:t>(d) Requirement of notice before levy.</a:t>
            </a:r>
          </a:p>
          <a:p>
            <a:r>
              <a:rPr lang="en-US" dirty="0">
                <a:solidFill>
                  <a:srgbClr val="262626"/>
                </a:solidFill>
              </a:rPr>
              <a:t>   (1) Levy may be made under (a) upon the salary or wages or other property of any person with respect to any unpaid tax only after the Secretary has notified such person in writing of his intention to make such levy.</a:t>
            </a:r>
          </a:p>
          <a:p>
            <a:r>
              <a:rPr lang="en-US" dirty="0">
                <a:solidFill>
                  <a:srgbClr val="262626"/>
                </a:solidFill>
              </a:rPr>
              <a:t>   (2) 30-day requirement. The notice required under paragraph (1) shall be--</a:t>
            </a:r>
          </a:p>
          <a:p>
            <a:r>
              <a:rPr lang="en-US" dirty="0">
                <a:solidFill>
                  <a:srgbClr val="262626"/>
                </a:solidFill>
              </a:rPr>
              <a:t>      (A) given in person,</a:t>
            </a:r>
          </a:p>
          <a:p>
            <a:r>
              <a:rPr lang="en-US" dirty="0">
                <a:solidFill>
                  <a:srgbClr val="262626"/>
                </a:solidFill>
              </a:rPr>
              <a:t>      (B) left at the dwelling or usual place of business of such person, or</a:t>
            </a:r>
          </a:p>
          <a:p>
            <a:r>
              <a:rPr lang="en-US" dirty="0">
                <a:solidFill>
                  <a:srgbClr val="262626"/>
                </a:solidFill>
              </a:rPr>
              <a:t>      (C) sent by certified or registered mail to such person's last known address, no less than 30 days before the day of the levy.</a:t>
            </a:r>
          </a:p>
          <a:p>
            <a:endParaRPr lang="en-US" dirty="0">
              <a:solidFill>
                <a:srgbClr val="262626"/>
              </a:solidFill>
            </a:endParaRPr>
          </a:p>
          <a:p>
            <a:r>
              <a:rPr lang="en-US" dirty="0">
                <a:solidFill>
                  <a:srgbClr val="FF0000"/>
                </a:solidFill>
              </a:rPr>
              <a:t>   (3) Jeopardy. Paragraph (1) shall not apply to a levy if the Secretary has made a finding under the last sentence of subsection (a) that the collection of tax is in jeopardy.</a:t>
            </a:r>
          </a:p>
        </p:txBody>
      </p:sp>
    </p:spTree>
    <p:extLst>
      <p:ext uri="{BB962C8B-B14F-4D97-AF65-F5344CB8AC3E}">
        <p14:creationId xmlns:p14="http://schemas.microsoft.com/office/powerpoint/2010/main" val="69398906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000" cap="none" dirty="0"/>
              <a:t>The IRS can refuse to discharge my tax debt if I file for bankruptcy.</a:t>
            </a:r>
          </a:p>
        </p:txBody>
      </p:sp>
      <p:sp>
        <p:nvSpPr>
          <p:cNvPr id="3" name="Subtitle 2"/>
          <p:cNvSpPr>
            <a:spLocks noGrp="1"/>
          </p:cNvSpPr>
          <p:nvPr>
            <p:ph type="subTitle" idx="1"/>
          </p:nvPr>
        </p:nvSpPr>
        <p:spPr>
          <a:xfrm>
            <a:off x="2215045" y="727248"/>
            <a:ext cx="8045373" cy="742279"/>
          </a:xfrm>
        </p:spPr>
        <p:txBody>
          <a:bodyPr>
            <a:noAutofit/>
          </a:bodyPr>
          <a:lstStyle/>
          <a:p>
            <a:r>
              <a:rPr lang="en-US" sz="5400" dirty="0"/>
              <a:t>True or false?</a:t>
            </a:r>
          </a:p>
        </p:txBody>
      </p:sp>
    </p:spTree>
    <p:extLst>
      <p:ext uri="{BB962C8B-B14F-4D97-AF65-F5344CB8AC3E}">
        <p14:creationId xmlns:p14="http://schemas.microsoft.com/office/powerpoint/2010/main" val="76490894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6600" dirty="0"/>
              <a:t>true</a:t>
            </a:r>
          </a:p>
        </p:txBody>
      </p:sp>
      <p:sp>
        <p:nvSpPr>
          <p:cNvPr id="5" name="Text Placeholder 4"/>
          <p:cNvSpPr>
            <a:spLocks noGrp="1"/>
          </p:cNvSpPr>
          <p:nvPr>
            <p:ph type="body" idx="1"/>
          </p:nvPr>
        </p:nvSpPr>
        <p:spPr/>
        <p:txBody>
          <a:bodyPr>
            <a:normAutofit lnSpcReduction="10000"/>
          </a:bodyPr>
          <a:lstStyle/>
          <a:p>
            <a:r>
              <a:rPr lang="en-US" dirty="0"/>
              <a:t>Though some taxes are dischargeable as provided by law—not by the </a:t>
            </a:r>
            <a:r>
              <a:rPr lang="en-US" dirty="0" err="1"/>
              <a:t>irs</a:t>
            </a:r>
            <a:r>
              <a:rPr lang="en-US" dirty="0"/>
              <a:t>.</a:t>
            </a:r>
          </a:p>
        </p:txBody>
      </p:sp>
    </p:spTree>
    <p:extLst>
      <p:ext uri="{BB962C8B-B14F-4D97-AF65-F5344CB8AC3E}">
        <p14:creationId xmlns:p14="http://schemas.microsoft.com/office/powerpoint/2010/main" val="195213285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939113" y="615553"/>
            <a:ext cx="11009872" cy="4985980"/>
          </a:xfrm>
          <a:prstGeom prst="rect">
            <a:avLst/>
          </a:prstGeom>
          <a:noFill/>
        </p:spPr>
        <p:txBody>
          <a:bodyPr wrap="square" rtlCol="0">
            <a:spAutoFit/>
          </a:bodyPr>
          <a:lstStyle/>
          <a:p>
            <a:pPr lvl="1"/>
            <a:endParaRPr lang="en-US" sz="2000" dirty="0"/>
          </a:p>
          <a:p>
            <a:r>
              <a:rPr lang="en-US" sz="2000" b="1" dirty="0">
                <a:solidFill>
                  <a:schemeClr val="tx2"/>
                </a:solidFill>
              </a:rPr>
              <a:t>11 USC § 507(a)(8) </a:t>
            </a:r>
            <a:r>
              <a:rPr lang="en-US" sz="2000" dirty="0">
                <a:solidFill>
                  <a:schemeClr val="tx2"/>
                </a:solidFill>
              </a:rPr>
              <a:t>priority: unsecured claims of governmental units, only to the extent that such claims are for—a tax on or measured by income or gross receipts for a taxable year ending on or before the date of the filing of the petition—</a:t>
            </a:r>
          </a:p>
          <a:p>
            <a:r>
              <a:rPr lang="en-US" sz="2000" dirty="0">
                <a:solidFill>
                  <a:schemeClr val="tx2"/>
                </a:solidFill>
              </a:rPr>
              <a:t> </a:t>
            </a:r>
          </a:p>
          <a:p>
            <a:r>
              <a:rPr lang="en-US" sz="2000" dirty="0">
                <a:solidFill>
                  <a:schemeClr val="tx2"/>
                </a:solidFill>
              </a:rPr>
              <a:t>     (</a:t>
            </a:r>
            <a:r>
              <a:rPr lang="en-US" sz="2000" dirty="0" err="1">
                <a:solidFill>
                  <a:schemeClr val="tx2"/>
                </a:solidFill>
              </a:rPr>
              <a:t>i</a:t>
            </a:r>
            <a:r>
              <a:rPr lang="en-US" sz="2000" dirty="0">
                <a:solidFill>
                  <a:schemeClr val="tx2"/>
                </a:solidFill>
              </a:rPr>
              <a:t>) for which a return, if required, is last due, including extensions, after three years before the date of the filing of the petition;</a:t>
            </a:r>
          </a:p>
          <a:p>
            <a:r>
              <a:rPr lang="en-US" sz="2000" dirty="0">
                <a:solidFill>
                  <a:schemeClr val="tx2"/>
                </a:solidFill>
              </a:rPr>
              <a:t>     (ii) assessed within 240 days before the date of the filing of the petition, exclusive of—</a:t>
            </a:r>
          </a:p>
          <a:p>
            <a:r>
              <a:rPr lang="en-US" sz="2000" dirty="0">
                <a:solidFill>
                  <a:schemeClr val="tx2"/>
                </a:solidFill>
              </a:rPr>
              <a:t>          (I) any time during which an offer in compromise with respect to that tax was pending or in effect during that 240-day period, plus 30 days; and</a:t>
            </a:r>
          </a:p>
          <a:p>
            <a:r>
              <a:rPr lang="en-US" sz="2000" dirty="0">
                <a:solidFill>
                  <a:schemeClr val="tx2"/>
                </a:solidFill>
              </a:rPr>
              <a:t>          (II) any time during which a stay of proceedings against collections was in effect in a prior case under this title during that 240-day period, plus 90 days; or</a:t>
            </a:r>
          </a:p>
          <a:p>
            <a:r>
              <a:rPr lang="en-US" sz="2000" dirty="0">
                <a:solidFill>
                  <a:schemeClr val="tx2"/>
                </a:solidFill>
              </a:rPr>
              <a:t>     (iii) other than a tax of a kind specified in section </a:t>
            </a:r>
            <a:r>
              <a:rPr lang="en-US" sz="2000" dirty="0">
                <a:solidFill>
                  <a:schemeClr val="tx2"/>
                </a:solidFill>
                <a:hlinkClick r:id="rId2"/>
              </a:rPr>
              <a:t>523(a)(1)(B)</a:t>
            </a:r>
            <a:r>
              <a:rPr lang="en-US" sz="2000" dirty="0">
                <a:solidFill>
                  <a:schemeClr val="tx2"/>
                </a:solidFill>
              </a:rPr>
              <a:t> or </a:t>
            </a:r>
            <a:r>
              <a:rPr lang="en-US" sz="2000" dirty="0">
                <a:solidFill>
                  <a:schemeClr val="tx2"/>
                </a:solidFill>
                <a:hlinkClick r:id="rId3"/>
              </a:rPr>
              <a:t>523(a)(1)(C)</a:t>
            </a:r>
            <a:r>
              <a:rPr lang="en-US" sz="2000" dirty="0">
                <a:solidFill>
                  <a:schemeClr val="tx2"/>
                </a:solidFill>
              </a:rPr>
              <a:t> of this title, not assessed before, but assessable, under applicable law or by agreement, after, the commencement of the case;</a:t>
            </a:r>
          </a:p>
          <a:p>
            <a:r>
              <a:rPr lang="en-US" dirty="0">
                <a:solidFill>
                  <a:schemeClr val="tx2"/>
                </a:solidFill>
              </a:rPr>
              <a:t>  </a:t>
            </a:r>
          </a:p>
        </p:txBody>
      </p:sp>
    </p:spTree>
    <p:extLst>
      <p:ext uri="{BB962C8B-B14F-4D97-AF65-F5344CB8AC3E}">
        <p14:creationId xmlns:p14="http://schemas.microsoft.com/office/powerpoint/2010/main" val="76803404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939113" y="615553"/>
            <a:ext cx="11009872" cy="4924425"/>
          </a:xfrm>
          <a:prstGeom prst="rect">
            <a:avLst/>
          </a:prstGeom>
          <a:noFill/>
        </p:spPr>
        <p:txBody>
          <a:bodyPr wrap="square" rtlCol="0">
            <a:spAutoFit/>
          </a:bodyPr>
          <a:lstStyle/>
          <a:p>
            <a:pPr lvl="1"/>
            <a:endParaRPr lang="en-US" dirty="0"/>
          </a:p>
          <a:p>
            <a:r>
              <a:rPr lang="en-US" dirty="0">
                <a:solidFill>
                  <a:schemeClr val="tx2"/>
                </a:solidFill>
              </a:rPr>
              <a:t> </a:t>
            </a:r>
          </a:p>
          <a:p>
            <a:r>
              <a:rPr lang="en-US" sz="2000" b="1" dirty="0">
                <a:solidFill>
                  <a:schemeClr val="tx2"/>
                </a:solidFill>
              </a:rPr>
              <a:t>11 USC § 523-Non dischargeable taxes</a:t>
            </a:r>
          </a:p>
          <a:p>
            <a:endParaRPr lang="en-US" sz="2000" dirty="0">
              <a:solidFill>
                <a:schemeClr val="tx2"/>
              </a:solidFill>
            </a:endParaRPr>
          </a:p>
          <a:p>
            <a:r>
              <a:rPr lang="en-US" sz="2000" dirty="0">
                <a:solidFill>
                  <a:schemeClr val="tx2"/>
                </a:solidFill>
              </a:rPr>
              <a:t>   (a) A discharge under section  </a:t>
            </a:r>
            <a:r>
              <a:rPr lang="en-US" sz="2000" dirty="0">
                <a:solidFill>
                  <a:schemeClr val="tx2"/>
                </a:solidFill>
                <a:hlinkClick r:id="rId2"/>
              </a:rPr>
              <a:t>727</a:t>
            </a:r>
            <a:r>
              <a:rPr lang="en-US" sz="2000" dirty="0">
                <a:solidFill>
                  <a:schemeClr val="tx2"/>
                </a:solidFill>
              </a:rPr>
              <a:t>, </a:t>
            </a:r>
            <a:r>
              <a:rPr lang="en-US" sz="2000" dirty="0">
                <a:solidFill>
                  <a:schemeClr val="tx2"/>
                </a:solidFill>
                <a:hlinkClick r:id="rId3"/>
              </a:rPr>
              <a:t>1141</a:t>
            </a:r>
            <a:r>
              <a:rPr lang="en-US" sz="2000" dirty="0">
                <a:solidFill>
                  <a:schemeClr val="tx2"/>
                </a:solidFill>
              </a:rPr>
              <a:t>, </a:t>
            </a:r>
            <a:r>
              <a:rPr lang="en-US" sz="2000" dirty="0">
                <a:solidFill>
                  <a:schemeClr val="tx2"/>
                </a:solidFill>
                <a:hlinkClick r:id="rId4"/>
              </a:rPr>
              <a:t>1228(a)</a:t>
            </a:r>
            <a:r>
              <a:rPr lang="en-US" sz="2000" dirty="0">
                <a:solidFill>
                  <a:schemeClr val="tx2"/>
                </a:solidFill>
              </a:rPr>
              <a:t>, </a:t>
            </a:r>
            <a:r>
              <a:rPr lang="en-US" sz="2000" dirty="0">
                <a:solidFill>
                  <a:schemeClr val="tx2"/>
                </a:solidFill>
                <a:hlinkClick r:id="rId5"/>
              </a:rPr>
              <a:t>1228(b)</a:t>
            </a:r>
            <a:r>
              <a:rPr lang="en-US" sz="2000" dirty="0">
                <a:solidFill>
                  <a:schemeClr val="tx2"/>
                </a:solidFill>
              </a:rPr>
              <a:t>, or </a:t>
            </a:r>
            <a:r>
              <a:rPr lang="en-US" sz="2000" dirty="0">
                <a:solidFill>
                  <a:schemeClr val="tx2"/>
                </a:solidFill>
                <a:hlinkClick r:id="rId6"/>
              </a:rPr>
              <a:t>1328(b)</a:t>
            </a:r>
            <a:r>
              <a:rPr lang="en-US" sz="2000" dirty="0">
                <a:solidFill>
                  <a:schemeClr val="tx2"/>
                </a:solidFill>
              </a:rPr>
              <a:t> of this title does not discharge an individual debtor from any debt—</a:t>
            </a:r>
          </a:p>
          <a:p>
            <a:r>
              <a:rPr lang="en-US" sz="2000" dirty="0">
                <a:solidFill>
                  <a:schemeClr val="tx2"/>
                </a:solidFill>
              </a:rPr>
              <a:t>       (1) for a tax or a customs duty—</a:t>
            </a:r>
          </a:p>
          <a:p>
            <a:r>
              <a:rPr lang="en-US" sz="2000" dirty="0">
                <a:solidFill>
                  <a:schemeClr val="tx2"/>
                </a:solidFill>
              </a:rPr>
              <a:t>           (A) of the kind and for the periods specified in section </a:t>
            </a:r>
            <a:r>
              <a:rPr lang="en-US" sz="2000" dirty="0">
                <a:solidFill>
                  <a:schemeClr val="tx2"/>
                </a:solidFill>
                <a:hlinkClick r:id="rId7"/>
              </a:rPr>
              <a:t>507(a)(3)</a:t>
            </a:r>
            <a:r>
              <a:rPr lang="en-US" sz="2000" dirty="0">
                <a:solidFill>
                  <a:schemeClr val="tx2"/>
                </a:solidFill>
              </a:rPr>
              <a:t> [*unsecured claims] or </a:t>
            </a:r>
            <a:r>
              <a:rPr lang="en-US" sz="2000" dirty="0">
                <a:solidFill>
                  <a:schemeClr val="tx2"/>
                </a:solidFill>
                <a:hlinkClick r:id="rId8"/>
              </a:rPr>
              <a:t>507(a)(8)</a:t>
            </a:r>
            <a:r>
              <a:rPr lang="en-US" sz="2000" dirty="0">
                <a:solidFill>
                  <a:schemeClr val="tx2"/>
                </a:solidFill>
              </a:rPr>
              <a:t> of this title, whether or not a claim for such tax was filed or allowed;</a:t>
            </a:r>
          </a:p>
          <a:p>
            <a:r>
              <a:rPr lang="en-US" sz="2000" dirty="0">
                <a:solidFill>
                  <a:schemeClr val="tx2"/>
                </a:solidFill>
              </a:rPr>
              <a:t>           (B) with respect to which a return, or equivalent report or notice, if required—</a:t>
            </a:r>
          </a:p>
          <a:p>
            <a:r>
              <a:rPr lang="en-US" sz="2000" dirty="0">
                <a:solidFill>
                  <a:schemeClr val="tx2"/>
                </a:solidFill>
              </a:rPr>
              <a:t>               (</a:t>
            </a:r>
            <a:r>
              <a:rPr lang="en-US" sz="2000" dirty="0" err="1">
                <a:solidFill>
                  <a:schemeClr val="tx2"/>
                </a:solidFill>
              </a:rPr>
              <a:t>i</a:t>
            </a:r>
            <a:r>
              <a:rPr lang="en-US" sz="2000" dirty="0">
                <a:solidFill>
                  <a:schemeClr val="tx2"/>
                </a:solidFill>
              </a:rPr>
              <a:t>) was not filed or given; or</a:t>
            </a:r>
          </a:p>
          <a:p>
            <a:r>
              <a:rPr lang="en-US" sz="2000" dirty="0">
                <a:solidFill>
                  <a:schemeClr val="tx2"/>
                </a:solidFill>
              </a:rPr>
              <a:t>               (ii) was filed or given after the date on which such return, report, or notice was last due, under applicable law or under any extension, and after two years before the date of the filing of the petition; or</a:t>
            </a:r>
          </a:p>
          <a:p>
            <a:r>
              <a:rPr lang="en-US" sz="2000" dirty="0">
                <a:solidFill>
                  <a:schemeClr val="tx2"/>
                </a:solidFill>
              </a:rPr>
              <a:t>with respect to which the debtor made a fraudulent return or willfully attempted in any manner to evade or defeat such tax; </a:t>
            </a:r>
          </a:p>
          <a:p>
            <a:r>
              <a:rPr lang="en-US" dirty="0">
                <a:solidFill>
                  <a:schemeClr val="tx2"/>
                </a:solidFill>
              </a:rPr>
              <a:t>  </a:t>
            </a:r>
          </a:p>
        </p:txBody>
      </p:sp>
      <p:sp>
        <p:nvSpPr>
          <p:cNvPr id="3" name="Rectangle 2"/>
          <p:cNvSpPr/>
          <p:nvPr/>
        </p:nvSpPr>
        <p:spPr>
          <a:xfrm>
            <a:off x="296561" y="2369880"/>
            <a:ext cx="6907428" cy="369332"/>
          </a:xfrm>
          <a:prstGeom prst="rect">
            <a:avLst/>
          </a:prstGeom>
        </p:spPr>
        <p:txBody>
          <a:bodyPr wrap="square">
            <a:spAutoFit/>
          </a:bodyPr>
          <a:lstStyle/>
          <a:p>
            <a:endParaRPr lang="en-US" dirty="0">
              <a:solidFill>
                <a:srgbClr val="FF0000"/>
              </a:solidFill>
            </a:endParaRPr>
          </a:p>
        </p:txBody>
      </p:sp>
    </p:spTree>
    <p:extLst>
      <p:ext uri="{BB962C8B-B14F-4D97-AF65-F5344CB8AC3E}">
        <p14:creationId xmlns:p14="http://schemas.microsoft.com/office/powerpoint/2010/main" val="97952822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000" cap="none" dirty="0"/>
              <a:t>The IRS can help me.</a:t>
            </a:r>
          </a:p>
        </p:txBody>
      </p:sp>
      <p:sp>
        <p:nvSpPr>
          <p:cNvPr id="3" name="Subtitle 2"/>
          <p:cNvSpPr>
            <a:spLocks noGrp="1"/>
          </p:cNvSpPr>
          <p:nvPr>
            <p:ph type="subTitle" idx="1"/>
          </p:nvPr>
        </p:nvSpPr>
        <p:spPr>
          <a:xfrm>
            <a:off x="2215045" y="727248"/>
            <a:ext cx="8045373" cy="742279"/>
          </a:xfrm>
        </p:spPr>
        <p:txBody>
          <a:bodyPr>
            <a:noAutofit/>
          </a:bodyPr>
          <a:lstStyle/>
          <a:p>
            <a:r>
              <a:rPr lang="en-US" sz="5400" dirty="0"/>
              <a:t>True or false?</a:t>
            </a:r>
          </a:p>
        </p:txBody>
      </p:sp>
    </p:spTree>
    <p:extLst>
      <p:ext uri="{BB962C8B-B14F-4D97-AF65-F5344CB8AC3E}">
        <p14:creationId xmlns:p14="http://schemas.microsoft.com/office/powerpoint/2010/main" val="208459274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is-IS" sz="6600" dirty="0"/>
              <a:t>true</a:t>
            </a:r>
            <a:endParaRPr lang="en-US" sz="6600" dirty="0"/>
          </a:p>
        </p:txBody>
      </p:sp>
      <p:sp>
        <p:nvSpPr>
          <p:cNvPr id="5" name="Text Placeholder 4"/>
          <p:cNvSpPr>
            <a:spLocks noGrp="1"/>
          </p:cNvSpPr>
          <p:nvPr>
            <p:ph type="body" idx="1"/>
          </p:nvPr>
        </p:nvSpPr>
        <p:spPr/>
        <p:txBody>
          <a:bodyPr>
            <a:normAutofit lnSpcReduction="10000"/>
          </a:bodyPr>
          <a:lstStyle/>
          <a:p>
            <a:r>
              <a:rPr lang="en-US" dirty="0"/>
              <a:t>Know your rights, know your obligations, know what to ask for, and know when to ask for it.</a:t>
            </a:r>
          </a:p>
        </p:txBody>
      </p:sp>
    </p:spTree>
    <p:extLst>
      <p:ext uri="{BB962C8B-B14F-4D97-AF65-F5344CB8AC3E}">
        <p14:creationId xmlns:p14="http://schemas.microsoft.com/office/powerpoint/2010/main" val="24519916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Can the </a:t>
            </a:r>
            <a:r>
              <a:rPr lang="en-US" dirty="0" err="1"/>
              <a:t>irs</a:t>
            </a:r>
            <a:r>
              <a:rPr lang="en-US" dirty="0"/>
              <a:t> do </a:t>
            </a:r>
            <a:r>
              <a:rPr lang="en-US" i="1" dirty="0"/>
              <a:t>that</a:t>
            </a:r>
            <a:r>
              <a:rPr lang="en-US" dirty="0"/>
              <a:t>?</a:t>
            </a:r>
          </a:p>
        </p:txBody>
      </p:sp>
      <p:sp>
        <p:nvSpPr>
          <p:cNvPr id="3" name="Subtitle 2"/>
          <p:cNvSpPr>
            <a:spLocks noGrp="1"/>
          </p:cNvSpPr>
          <p:nvPr>
            <p:ph type="subTitle" idx="1"/>
          </p:nvPr>
        </p:nvSpPr>
        <p:spPr/>
        <p:txBody>
          <a:bodyPr>
            <a:normAutofit lnSpcReduction="10000"/>
          </a:bodyPr>
          <a:lstStyle/>
          <a:p>
            <a:r>
              <a:rPr lang="en-US" dirty="0"/>
              <a:t>Karen J. Lapekas, JD, LLM</a:t>
            </a:r>
          </a:p>
          <a:p>
            <a:r>
              <a:rPr lang="en-US" dirty="0"/>
              <a:t>Of counsel, </a:t>
            </a:r>
            <a:r>
              <a:rPr lang="en-US" dirty="0" err="1"/>
              <a:t>ser</a:t>
            </a:r>
            <a:r>
              <a:rPr lang="en-US" dirty="0"/>
              <a:t> &amp; associates</a:t>
            </a:r>
          </a:p>
        </p:txBody>
      </p:sp>
    </p:spTree>
    <p:extLst>
      <p:ext uri="{BB962C8B-B14F-4D97-AF65-F5344CB8AC3E}">
        <p14:creationId xmlns:p14="http://schemas.microsoft.com/office/powerpoint/2010/main" val="4143044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Placeholder 6"/>
          <p:cNvPicPr>
            <a:picLocks noGrp="1" noChangeAspect="1"/>
          </p:cNvPicPr>
          <p:nvPr>
            <p:ph type="pic" idx="1"/>
          </p:nvPr>
        </p:nvPicPr>
        <p:blipFill>
          <a:blip r:embed="rId2">
            <a:extLst>
              <a:ext uri="{28A0092B-C50C-407E-A947-70E740481C1C}">
                <a14:useLocalDpi xmlns:a14="http://schemas.microsoft.com/office/drawing/2010/main" val="0"/>
              </a:ext>
            </a:extLst>
          </a:blip>
          <a:srcRect l="19942" r="19942"/>
          <a:stretch>
            <a:fillRect/>
          </a:stretch>
        </p:blipFill>
        <p:spPr/>
      </p:pic>
      <p:sp>
        <p:nvSpPr>
          <p:cNvPr id="4" name="Title 3"/>
          <p:cNvSpPr>
            <a:spLocks noGrp="1"/>
          </p:cNvSpPr>
          <p:nvPr>
            <p:ph type="title"/>
          </p:nvPr>
        </p:nvSpPr>
        <p:spPr/>
        <p:txBody>
          <a:bodyPr>
            <a:normAutofit fontScale="90000"/>
          </a:bodyPr>
          <a:lstStyle/>
          <a:p>
            <a:r>
              <a:rPr lang="en-US" dirty="0"/>
              <a:t>If you doubt it’s the </a:t>
            </a:r>
            <a:r>
              <a:rPr lang="en-US" dirty="0" err="1"/>
              <a:t>irs</a:t>
            </a:r>
            <a:r>
              <a:rPr lang="en-US" dirty="0"/>
              <a:t>, ask for a call back number and hang up.</a:t>
            </a:r>
          </a:p>
        </p:txBody>
      </p:sp>
      <p:sp>
        <p:nvSpPr>
          <p:cNvPr id="6" name="Text Placeholder 5"/>
          <p:cNvSpPr>
            <a:spLocks noGrp="1"/>
          </p:cNvSpPr>
          <p:nvPr>
            <p:ph type="body" sz="half" idx="2"/>
          </p:nvPr>
        </p:nvSpPr>
        <p:spPr/>
        <p:txBody>
          <a:bodyPr>
            <a:noAutofit/>
          </a:bodyPr>
          <a:lstStyle/>
          <a:p>
            <a:r>
              <a:rPr lang="en-US" sz="2000" dirty="0"/>
              <a:t>May 2016: IRS directs employees to make initial contact with taxpayers by mail—not phone.</a:t>
            </a:r>
          </a:p>
          <a:p>
            <a:r>
              <a:rPr lang="en-US" sz="2000" dirty="0"/>
              <a:t>If they threaten to sue, arrest, or put you in jail, 99.99% chance it’s not the IRS!</a:t>
            </a:r>
          </a:p>
          <a:p>
            <a:r>
              <a:rPr lang="en-US" sz="2000" dirty="0"/>
              <a:t>GOOGLE the number!</a:t>
            </a:r>
          </a:p>
          <a:p>
            <a:r>
              <a:rPr lang="en-US" sz="2000" dirty="0"/>
              <a:t>Call the IRS: 1-800-829-1040</a:t>
            </a:r>
          </a:p>
        </p:txBody>
      </p:sp>
    </p:spTree>
    <p:extLst>
      <p:ext uri="{BB962C8B-B14F-4D97-AF65-F5344CB8AC3E}">
        <p14:creationId xmlns:p14="http://schemas.microsoft.com/office/powerpoint/2010/main" val="14479219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000" cap="none" dirty="0"/>
              <a:t>The IRS can foreclose on my home.</a:t>
            </a:r>
          </a:p>
        </p:txBody>
      </p:sp>
      <p:sp>
        <p:nvSpPr>
          <p:cNvPr id="3" name="Subtitle 2"/>
          <p:cNvSpPr>
            <a:spLocks noGrp="1"/>
          </p:cNvSpPr>
          <p:nvPr>
            <p:ph type="subTitle" idx="1"/>
          </p:nvPr>
        </p:nvSpPr>
        <p:spPr>
          <a:xfrm>
            <a:off x="2215045" y="727248"/>
            <a:ext cx="8045373" cy="742279"/>
          </a:xfrm>
        </p:spPr>
        <p:txBody>
          <a:bodyPr>
            <a:noAutofit/>
          </a:bodyPr>
          <a:lstStyle/>
          <a:p>
            <a:r>
              <a:rPr lang="en-US" sz="5400" dirty="0"/>
              <a:t>True or false?</a:t>
            </a:r>
          </a:p>
        </p:txBody>
      </p:sp>
    </p:spTree>
    <p:extLst>
      <p:ext uri="{BB962C8B-B14F-4D97-AF65-F5344CB8AC3E}">
        <p14:creationId xmlns:p14="http://schemas.microsoft.com/office/powerpoint/2010/main" val="5428789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6600" dirty="0"/>
              <a:t>true</a:t>
            </a:r>
          </a:p>
        </p:txBody>
      </p:sp>
      <p:sp>
        <p:nvSpPr>
          <p:cNvPr id="5" name="Text Placeholder 4"/>
          <p:cNvSpPr>
            <a:spLocks noGrp="1"/>
          </p:cNvSpPr>
          <p:nvPr>
            <p:ph type="body" idx="1"/>
          </p:nvPr>
        </p:nvSpPr>
        <p:spPr/>
        <p:txBody>
          <a:bodyPr/>
          <a:lstStyle/>
          <a:p>
            <a:r>
              <a:rPr lang="en-US" dirty="0"/>
              <a:t>But it’s very rare, and avoidable.</a:t>
            </a:r>
          </a:p>
        </p:txBody>
      </p:sp>
    </p:spTree>
    <p:extLst>
      <p:ext uri="{BB962C8B-B14F-4D97-AF65-F5344CB8AC3E}">
        <p14:creationId xmlns:p14="http://schemas.microsoft.com/office/powerpoint/2010/main" val="12101950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818635" y="102742"/>
            <a:ext cx="4140484" cy="1551128"/>
          </a:xfrm>
        </p:spPr>
        <p:txBody>
          <a:bodyPr>
            <a:normAutofit/>
          </a:bodyPr>
          <a:lstStyle/>
          <a:p>
            <a:r>
              <a:rPr lang="en-US"/>
              <a:t>When No </a:t>
            </a:r>
            <a:r>
              <a:rPr lang="en-US" dirty="0"/>
              <a:t>“</a:t>
            </a:r>
            <a:r>
              <a:rPr lang="en-US"/>
              <a:t>reasonable administrative remedies and hardship issues”</a:t>
            </a:r>
            <a:endParaRPr lang="en-US" dirty="0"/>
          </a:p>
        </p:txBody>
      </p:sp>
      <p:sp>
        <p:nvSpPr>
          <p:cNvPr id="6" name="Text Placeholder 5"/>
          <p:cNvSpPr>
            <a:spLocks noGrp="1"/>
          </p:cNvSpPr>
          <p:nvPr>
            <p:ph type="body" sz="half" idx="2"/>
          </p:nvPr>
        </p:nvSpPr>
        <p:spPr>
          <a:xfrm>
            <a:off x="7639049" y="1741336"/>
            <a:ext cx="4552951" cy="4164164"/>
          </a:xfrm>
        </p:spPr>
        <p:txBody>
          <a:bodyPr>
            <a:noAutofit/>
          </a:bodyPr>
          <a:lstStyle/>
          <a:p>
            <a:r>
              <a:rPr lang="en-US" sz="2000" dirty="0"/>
              <a:t>IRC 6334(e): (e) Levy allowed on principal residences and certain business assets in certain circumstances*.</a:t>
            </a:r>
          </a:p>
          <a:p>
            <a:r>
              <a:rPr lang="en-US" sz="2000" dirty="0"/>
              <a:t>   (1) Principal residences.</a:t>
            </a:r>
          </a:p>
          <a:p>
            <a:r>
              <a:rPr lang="en-US" sz="2000" dirty="0"/>
              <a:t>      (A) Approval required. A principal residence shall not be exempt from levy if a judge or magistrate of a district court of the United States approves (in writing) the levy of such residence.</a:t>
            </a:r>
          </a:p>
          <a:p>
            <a:r>
              <a:rPr lang="en-US" sz="2000" dirty="0"/>
              <a:t>*liability &gt; $5,000</a:t>
            </a:r>
          </a:p>
          <a:p>
            <a:endParaRPr lang="en-US" sz="2000" dirty="0"/>
          </a:p>
        </p:txBody>
      </p:sp>
      <p:pic>
        <p:nvPicPr>
          <p:cNvPr id="3" name="Picture Placeholder 2"/>
          <p:cNvPicPr>
            <a:picLocks noGrp="1" noChangeAspect="1"/>
          </p:cNvPicPr>
          <p:nvPr>
            <p:ph type="pic" idx="1"/>
          </p:nvPr>
        </p:nvPicPr>
        <p:blipFill>
          <a:blip r:embed="rId2">
            <a:extLst>
              <a:ext uri="{28A0092B-C50C-407E-A947-70E740481C1C}">
                <a14:useLocalDpi xmlns:a14="http://schemas.microsoft.com/office/drawing/2010/main" val="0"/>
              </a:ext>
            </a:extLst>
          </a:blip>
          <a:srcRect l="5364" r="5364"/>
          <a:stretch>
            <a:fillRect/>
          </a:stretch>
        </p:blipFill>
        <p:spPr/>
      </p:pic>
    </p:spTree>
    <p:extLst>
      <p:ext uri="{BB962C8B-B14F-4D97-AF65-F5344CB8AC3E}">
        <p14:creationId xmlns:p14="http://schemas.microsoft.com/office/powerpoint/2010/main" val="9042301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000" cap="none" dirty="0"/>
              <a:t>The IRS can take my car.</a:t>
            </a:r>
          </a:p>
        </p:txBody>
      </p:sp>
      <p:sp>
        <p:nvSpPr>
          <p:cNvPr id="3" name="Subtitle 2"/>
          <p:cNvSpPr>
            <a:spLocks noGrp="1"/>
          </p:cNvSpPr>
          <p:nvPr>
            <p:ph type="subTitle" idx="1"/>
          </p:nvPr>
        </p:nvSpPr>
        <p:spPr>
          <a:xfrm>
            <a:off x="2215045" y="727248"/>
            <a:ext cx="8045373" cy="742279"/>
          </a:xfrm>
        </p:spPr>
        <p:txBody>
          <a:bodyPr>
            <a:noAutofit/>
          </a:bodyPr>
          <a:lstStyle/>
          <a:p>
            <a:r>
              <a:rPr lang="en-US" sz="5400" dirty="0"/>
              <a:t>True or false?</a:t>
            </a:r>
          </a:p>
        </p:txBody>
      </p:sp>
    </p:spTree>
    <p:extLst>
      <p:ext uri="{BB962C8B-B14F-4D97-AF65-F5344CB8AC3E}">
        <p14:creationId xmlns:p14="http://schemas.microsoft.com/office/powerpoint/2010/main" val="23588419"/>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majorFont>
      <a:minorFont>
        <a:latin typeface="Gill Sans MT" panose="020B0502020104020203"/>
        <a:ea typeface=""/>
        <a:cs typeface=""/>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Badge</Template>
  <TotalTime>1383</TotalTime>
  <Words>1581</Words>
  <Application>Microsoft Office PowerPoint</Application>
  <PresentationFormat>Widescreen</PresentationFormat>
  <Paragraphs>243</Paragraphs>
  <Slides>48</Slides>
  <Notes>16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48</vt:i4>
      </vt:variant>
    </vt:vector>
  </HeadingPairs>
  <TitlesOfParts>
    <vt:vector size="53" baseType="lpstr">
      <vt:lpstr>Arial</vt:lpstr>
      <vt:lpstr>Calibri</vt:lpstr>
      <vt:lpstr>Gill Sans MT</vt:lpstr>
      <vt:lpstr>Impact</vt:lpstr>
      <vt:lpstr>Badge</vt:lpstr>
      <vt:lpstr>Can the irs do that?</vt:lpstr>
      <vt:lpstr>“We fear things in proportion to our ignorance of them.”</vt:lpstr>
      <vt:lpstr>The IRS can call and threaten to sue me if I don’t pay over the phone.</vt:lpstr>
      <vt:lpstr>Probably…false</vt:lpstr>
      <vt:lpstr>If you doubt it’s the irs, ask for a call back number and hang up.</vt:lpstr>
      <vt:lpstr>The IRS can foreclose on my home.</vt:lpstr>
      <vt:lpstr>true</vt:lpstr>
      <vt:lpstr>When No “reasonable administrative remedies and hardship issues”</vt:lpstr>
      <vt:lpstr>The IRS can take my car.</vt:lpstr>
      <vt:lpstr>true</vt:lpstr>
      <vt:lpstr>Numerous irs policy considerations to overcome</vt:lpstr>
      <vt:lpstr>The IRS can take money from my spouse’s or children’s bank accounts.</vt:lpstr>
      <vt:lpstr>true</vt:lpstr>
      <vt:lpstr>Transferees may be liable for your tax</vt:lpstr>
      <vt:lpstr>The IRS can take money from my bank account to pay my company’s taxes.</vt:lpstr>
      <vt:lpstr>true</vt:lpstr>
      <vt:lpstr>Who is liable?  --the responsible person-- </vt:lpstr>
      <vt:lpstr>Who is liable?  --the responsible person-- </vt:lpstr>
      <vt:lpstr>The IRS can take money from my bank account to pay my employer’s taxes.</vt:lpstr>
      <vt:lpstr>true</vt:lpstr>
      <vt:lpstr>Who is liable?  --the responsible person-- </vt:lpstr>
      <vt:lpstr>The IRS can take my passport.</vt:lpstr>
      <vt:lpstr>True. </vt:lpstr>
      <vt:lpstr> </vt:lpstr>
      <vt:lpstr> </vt:lpstr>
      <vt:lpstr> </vt:lpstr>
      <vt:lpstr>The IRS can levy my social security payments.</vt:lpstr>
      <vt:lpstr>true</vt:lpstr>
      <vt:lpstr> </vt:lpstr>
      <vt:lpstr>The IRS can contact my clients, neighbors, employer, friends, or family without telling me first.</vt:lpstr>
      <vt:lpstr>true</vt:lpstr>
      <vt:lpstr> </vt:lpstr>
      <vt:lpstr>The IRS can settle my taxes for pennies on the dollar.</vt:lpstr>
      <vt:lpstr>true</vt:lpstr>
      <vt:lpstr>What’s the magic formula?</vt:lpstr>
      <vt:lpstr>The IRS can file a lien against my house without telling me first.</vt:lpstr>
      <vt:lpstr>true</vt:lpstr>
      <vt:lpstr>There’s a ”secret” lien and tHERE’S the public lien…    irs needS: 1. valid assessment  2. notice of assessment &amp; demand for payment  3. neglect or refuse to pay? (lien arises)  4. notice of tax lien filing wihtin 5 DAYS AFTER FILING    </vt:lpstr>
      <vt:lpstr>The IRS can issue a levy against my wages or bank accounts without telling me first.</vt:lpstr>
      <vt:lpstr>USUALLY…false</vt:lpstr>
      <vt:lpstr>NO NOTICE NECESSARY IF COLLECTION OF TX IS IN “JEOPARDY”.    GENERALLY: 1.30-DAY NOTICE   2. PROPERLY SERVED  3. RIGHT TO AN ADMINISTRATIVE HEARING BEFORE AN APPEALS OFFICER  4. RIGHT TO TAX COURT REVIEW    </vt:lpstr>
      <vt:lpstr>The IRS can refuse to discharge my tax debt if I file for bankruptcy.</vt:lpstr>
      <vt:lpstr>true</vt:lpstr>
      <vt:lpstr>PowerPoint Presentation</vt:lpstr>
      <vt:lpstr>PowerPoint Presentation</vt:lpstr>
      <vt:lpstr>The IRS can help me.</vt:lpstr>
      <vt:lpstr>true</vt:lpstr>
      <vt:lpstr>Can the irs do that?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Can the irs do that?</dc:title>
  <dc:subject/>
  <dc:creator>Karen Lapekas</dc:creator>
  <cp:keywords/>
  <dc:description/>
  <cp:lastModifiedBy>Jessica Treto</cp:lastModifiedBy>
  <cp:revision>31</cp:revision>
  <dcterms:created xsi:type="dcterms:W3CDTF">2016-10-03T13:43:48Z</dcterms:created>
  <dcterms:modified xsi:type="dcterms:W3CDTF">2016-10-05T15:30:48Z</dcterms:modified>
  <cp:category/>
</cp:coreProperties>
</file>